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1" r:id="rId5"/>
    <p:sldId id="282" r:id="rId6"/>
    <p:sldId id="283" r:id="rId7"/>
    <p:sldId id="284" r:id="rId8"/>
    <p:sldId id="288" r:id="rId9"/>
    <p:sldId id="286" r:id="rId10"/>
    <p:sldId id="285" r:id="rId11"/>
    <p:sldId id="287" r:id="rId12"/>
    <p:sldId id="289" r:id="rId13"/>
    <p:sldId id="290" r:id="rId14"/>
    <p:sldId id="260" r:id="rId15"/>
    <p:sldId id="292" r:id="rId16"/>
    <p:sldId id="261" r:id="rId17"/>
    <p:sldId id="274" r:id="rId18"/>
    <p:sldId id="298" r:id="rId19"/>
    <p:sldId id="299" r:id="rId20"/>
    <p:sldId id="281" r:id="rId21"/>
    <p:sldId id="297" r:id="rId22"/>
    <p:sldId id="275" r:id="rId23"/>
    <p:sldId id="280" r:id="rId24"/>
    <p:sldId id="293" r:id="rId25"/>
    <p:sldId id="277" r:id="rId26"/>
    <p:sldId id="294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D6B8-A10E-44C4-9AFB-9E172B808508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045A1-5301-4367-8120-5115BFBCA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4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FCA39-4259-47AE-894A-AC45B1711C3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4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car.dsop.io/" TargetMode="External"/><Relationship Id="rId2" Type="http://schemas.openxmlformats.org/officeDocument/2006/relationships/hyperlink" Target="https://dccscr.dsop.io/dsop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jpeg"/><Relationship Id="rId34" Type="http://schemas.openxmlformats.org/officeDocument/2006/relationships/image" Target="../media/image47.png"/><Relationship Id="rId42" Type="http://schemas.openxmlformats.org/officeDocument/2006/relationships/image" Target="../media/image55.jpeg"/><Relationship Id="rId47" Type="http://schemas.openxmlformats.org/officeDocument/2006/relationships/image" Target="../media/image60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jpe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jpeg"/><Relationship Id="rId19" Type="http://schemas.openxmlformats.org/officeDocument/2006/relationships/image" Target="../media/image32.jpeg"/><Relationship Id="rId31" Type="http://schemas.openxmlformats.org/officeDocument/2006/relationships/image" Target="../media/image44.jpeg"/><Relationship Id="rId44" Type="http://schemas.openxmlformats.org/officeDocument/2006/relationships/image" Target="../media/image57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f.mil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usaf.cso@mail.mil" TargetMode="External"/><Relationship Id="rId4" Type="http://schemas.openxmlformats.org/officeDocument/2006/relationships/hyperlink" Target="https://www.linkedin.com/in/nicolaschaillan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To Space!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9633"/>
            <a:ext cx="12192000" cy="87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Few Sensors!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3781"/>
            <a:ext cx="12192000" cy="75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5309"/>
            <a:ext cx="1218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Building SW Innovations!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9033"/>
            <a:ext cx="12192000" cy="66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 Enterprise DevSecOps Initiative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118533" y="1256291"/>
            <a:ext cx="11703001" cy="560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Tangible Technology – Our </a:t>
            </a:r>
            <a:r>
              <a:rPr lang="en-US" sz="2000" u="sng" dirty="0" smtClean="0">
                <a:latin typeface="+mn-lt"/>
              </a:rPr>
              <a:t>entire DevSecOps stack is </a:t>
            </a:r>
            <a:r>
              <a:rPr lang="en-US" sz="2000" b="1" u="sng" dirty="0" smtClean="0">
                <a:latin typeface="+mn-lt"/>
              </a:rPr>
              <a:t>open source and public</a:t>
            </a:r>
            <a:r>
              <a:rPr lang="en-US" sz="2000" dirty="0" smtClean="0">
                <a:latin typeface="+mn-lt"/>
              </a:rPr>
              <a:t>, please contribute!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</a:rPr>
              <a:t>Avoid </a:t>
            </a:r>
            <a:r>
              <a:rPr lang="en-US" sz="2000" b="1" dirty="0">
                <a:latin typeface="+mn-lt"/>
              </a:rPr>
              <a:t>vendor lock-in </a:t>
            </a:r>
            <a:r>
              <a:rPr lang="en-US" sz="2000" dirty="0">
                <a:latin typeface="+mn-lt"/>
              </a:rPr>
              <a:t>at the Infrastructure and Platform Layer by leveraging FOSS with Kubernetes and OCI containers,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Creating the</a:t>
            </a:r>
            <a:r>
              <a:rPr lang="en-US" sz="2000" u="sng" dirty="0">
                <a:latin typeface="+mn-lt"/>
              </a:rPr>
              <a:t> </a:t>
            </a:r>
            <a:r>
              <a:rPr lang="en-US" sz="2000" b="1" u="sng" dirty="0">
                <a:latin typeface="+mn-lt"/>
              </a:rPr>
              <a:t>DoD Centralized Artifacts Repository (DCAR)</a:t>
            </a:r>
            <a:r>
              <a:rPr lang="en-US" sz="2000" u="sng" dirty="0">
                <a:latin typeface="+mn-lt"/>
              </a:rPr>
              <a:t> of hardened and centrally accredited containers</a:t>
            </a:r>
            <a:r>
              <a:rPr lang="en-US" sz="2000" dirty="0">
                <a:latin typeface="+mn-lt"/>
              </a:rPr>
              <a:t>: selecting, certifying, and securing best of breed development tools and software capabilities (over 170+ containers) - </a:t>
            </a:r>
            <a:r>
              <a:rPr lang="en-US" sz="2000" dirty="0">
                <a:latin typeface="+mn-lt"/>
                <a:hlinkClick r:id="rId2"/>
              </a:rPr>
              <a:t>https://dccscr.dsop.io/dsop</a:t>
            </a:r>
            <a:r>
              <a:rPr lang="en-US" sz="2000" dirty="0" smtClean="0">
                <a:latin typeface="+mn-lt"/>
                <a:hlinkClick r:id="rId2"/>
              </a:rPr>
              <a:t>/</a:t>
            </a:r>
            <a:r>
              <a:rPr lang="en-US" sz="2000" dirty="0" smtClean="0">
                <a:latin typeface="+mn-lt"/>
              </a:rPr>
              <a:t> and </a:t>
            </a:r>
            <a:r>
              <a:rPr lang="en-US" sz="2000" dirty="0">
                <a:latin typeface="+mn-lt"/>
                <a:hlinkClick r:id="rId3"/>
              </a:rPr>
              <a:t>https://</a:t>
            </a:r>
            <a:r>
              <a:rPr lang="en-US" sz="2000" dirty="0" smtClean="0">
                <a:latin typeface="+mn-lt"/>
                <a:hlinkClick r:id="rId3"/>
              </a:rPr>
              <a:t>dcar.dsop.io</a:t>
            </a:r>
            <a:r>
              <a:rPr lang="en-US" sz="2000" dirty="0" smtClean="0">
                <a:latin typeface="+mn-lt"/>
              </a:rPr>
              <a:t>   </a:t>
            </a:r>
            <a:endParaRPr lang="en-US" sz="20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Baked-in Zero Trust Security</a:t>
            </a:r>
            <a:r>
              <a:rPr lang="en-US" sz="2000" dirty="0">
                <a:latin typeface="+mn-lt"/>
              </a:rPr>
              <a:t> with our </a:t>
            </a:r>
            <a:r>
              <a:rPr lang="en-US" sz="2000" u="sng" dirty="0">
                <a:latin typeface="+mn-lt"/>
              </a:rPr>
              <a:t>Sidecar Container Security Stack (SCSS)</a:t>
            </a:r>
            <a:r>
              <a:rPr lang="en-US" sz="2000" dirty="0">
                <a:latin typeface="+mn-lt"/>
              </a:rPr>
              <a:t> leveraging behavior detection, zero trust down to the container/function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Leveraging a Scalable </a:t>
            </a:r>
            <a:r>
              <a:rPr lang="en-US" sz="2000" dirty="0" err="1">
                <a:latin typeface="+mn-lt"/>
              </a:rPr>
              <a:t>Microservices</a:t>
            </a:r>
            <a:r>
              <a:rPr lang="en-US" sz="2000" dirty="0">
                <a:latin typeface="+mn-lt"/>
              </a:rPr>
              <a:t> Architecture with </a:t>
            </a:r>
            <a:r>
              <a:rPr lang="en-US" sz="2000" u="sng" dirty="0">
                <a:latin typeface="+mn-lt"/>
              </a:rPr>
              <a:t>Service Mesh</a:t>
            </a:r>
            <a:r>
              <a:rPr lang="en-US" sz="2000" dirty="0">
                <a:latin typeface="+mn-lt"/>
              </a:rPr>
              <a:t>/API Gateway and baked-in security (</a:t>
            </a:r>
            <a:r>
              <a:rPr lang="en-US" sz="2000" dirty="0" err="1">
                <a:latin typeface="+mn-lt"/>
              </a:rPr>
              <a:t>Istio</a:t>
            </a:r>
            <a:r>
              <a:rPr lang="en-US" sz="2000" dirty="0">
                <a:latin typeface="+mn-lt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Leveraging </a:t>
            </a:r>
            <a:r>
              <a:rPr lang="en-US" sz="2000" u="sng" dirty="0" err="1">
                <a:latin typeface="+mn-lt"/>
              </a:rPr>
              <a:t>KNative</a:t>
            </a:r>
            <a:r>
              <a:rPr lang="en-US" sz="2000" u="sng" dirty="0">
                <a:latin typeface="+mn-lt"/>
              </a:rPr>
              <a:t> to avoid lock-in</a:t>
            </a:r>
            <a:r>
              <a:rPr lang="en-US" sz="2000" dirty="0">
                <a:latin typeface="+mn-lt"/>
              </a:rPr>
              <a:t> to Cloud provider </a:t>
            </a:r>
            <a:r>
              <a:rPr lang="en-US" sz="2000" dirty="0" err="1" smtClean="0"/>
              <a:t>S</a:t>
            </a:r>
            <a:r>
              <a:rPr lang="en-US" sz="2000" dirty="0" err="1" smtClean="0">
                <a:latin typeface="+mn-lt"/>
              </a:rPr>
              <a:t>erverless</a:t>
            </a:r>
            <a:r>
              <a:rPr lang="en-US" sz="2000" dirty="0" smtClean="0">
                <a:latin typeface="+mn-lt"/>
              </a:rPr>
              <a:t>/Function as a Service </a:t>
            </a:r>
            <a:r>
              <a:rPr lang="en-US" sz="2000" dirty="0">
                <a:latin typeface="+mn-lt"/>
              </a:rPr>
              <a:t>stacks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Customized </a:t>
            </a:r>
            <a:r>
              <a:rPr lang="en-US" sz="2000" u="sng" dirty="0">
                <a:latin typeface="+mn-lt"/>
              </a:rPr>
              <a:t>Open Policy </a:t>
            </a:r>
            <a:r>
              <a:rPr lang="en-US" sz="2000" u="sng" dirty="0" smtClean="0">
                <a:latin typeface="+mn-lt"/>
              </a:rPr>
              <a:t>Agent (OPA)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Policies!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Bringing </a:t>
            </a:r>
            <a:r>
              <a:rPr lang="en-US" sz="2000" b="1" dirty="0" smtClean="0">
                <a:latin typeface="+mn-lt"/>
              </a:rPr>
              <a:t>Enterprise IT Capabilities with Cloud One and Platform One</a:t>
            </a:r>
            <a:r>
              <a:rPr lang="en-US" sz="2000" dirty="0" smtClean="0">
                <a:latin typeface="+mn-lt"/>
              </a:rPr>
              <a:t> – Cloud and DevSecOps </a:t>
            </a:r>
            <a:r>
              <a:rPr lang="en-US" sz="2000" dirty="0">
                <a:latin typeface="+mn-lt"/>
              </a:rPr>
              <a:t>as </a:t>
            </a:r>
            <a:r>
              <a:rPr lang="en-US" sz="2000" dirty="0" smtClean="0">
                <a:latin typeface="+mn-lt"/>
              </a:rPr>
              <a:t>Managed Services </a:t>
            </a:r>
            <a:r>
              <a:rPr lang="en-US" sz="2000" dirty="0">
                <a:latin typeface="+mn-lt"/>
              </a:rPr>
              <a:t>capabilities, on-boarding and </a:t>
            </a:r>
            <a:r>
              <a:rPr lang="en-US" sz="2000" dirty="0" smtClean="0">
                <a:latin typeface="+mn-lt"/>
              </a:rPr>
              <a:t>support!</a:t>
            </a: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Standardizing </a:t>
            </a:r>
            <a:r>
              <a:rPr lang="en-US" sz="2000" dirty="0">
                <a:latin typeface="+mn-lt"/>
              </a:rPr>
              <a:t>metrics and define acceptable </a:t>
            </a:r>
            <a:r>
              <a:rPr lang="en-US" sz="2000" dirty="0" smtClean="0">
                <a:latin typeface="+mn-lt"/>
              </a:rPr>
              <a:t>gates/thresholds </a:t>
            </a:r>
            <a:r>
              <a:rPr lang="en-US" sz="2000" dirty="0">
                <a:latin typeface="+mn-lt"/>
              </a:rPr>
              <a:t>for </a:t>
            </a:r>
            <a:r>
              <a:rPr lang="en-US" sz="2000" u="sng" dirty="0">
                <a:latin typeface="+mn-lt"/>
              </a:rPr>
              <a:t>DoD-wide continuous </a:t>
            </a:r>
            <a:r>
              <a:rPr lang="en-US" sz="2000" u="sng" dirty="0" smtClean="0">
                <a:latin typeface="+mn-lt"/>
              </a:rPr>
              <a:t>Authority to Operate</a:t>
            </a:r>
            <a:endParaRPr lang="en-US" sz="2000" u="sng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Massive </a:t>
            </a:r>
            <a:r>
              <a:rPr lang="en-US" sz="2000" b="1" dirty="0">
                <a:latin typeface="+mn-lt"/>
              </a:rPr>
              <a:t>Scale Training with Self Learning Capabilities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(train </a:t>
            </a:r>
            <a:r>
              <a:rPr lang="en-US" sz="2000" dirty="0">
                <a:latin typeface="+mn-lt"/>
              </a:rPr>
              <a:t>over 100K people within a year) and bring state of the art DevSecOps </a:t>
            </a:r>
            <a:r>
              <a:rPr lang="en-US" sz="2000" dirty="0" smtClean="0">
                <a:latin typeface="+mn-lt"/>
              </a:rPr>
              <a:t>curriculums</a:t>
            </a: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Creating new Agile contracting language to enable and incentivize the use of DevSecOps</a:t>
            </a:r>
          </a:p>
        </p:txBody>
      </p:sp>
    </p:spTree>
    <p:extLst>
      <p:ext uri="{BB962C8B-B14F-4D97-AF65-F5344CB8AC3E}">
        <p14:creationId xmlns:p14="http://schemas.microsoft.com/office/powerpoint/2010/main" val="40298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DevSecOps Layers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43380" y="1727649"/>
            <a:ext cx="5602186" cy="676499"/>
          </a:xfrm>
          <a:prstGeom prst="roundRect">
            <a:avLst/>
          </a:prstGeom>
          <a:solidFill>
            <a:srgbClr val="FFFFFF">
              <a:lumMod val="6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vert="vert" rtlCol="0" anchor="t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TEAM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232652" y="5117598"/>
            <a:ext cx="4879871" cy="1017013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vert="vert" rtlCol="0" anchor="t" anchorCtr="1"/>
          <a:lstStyle/>
          <a:p>
            <a:pPr algn="ctr"/>
            <a:r>
              <a:rPr lang="en-US" sz="2400" kern="0" dirty="0" smtClean="0">
                <a:solidFill>
                  <a:prstClr val="black"/>
                </a:solidFill>
                <a:cs typeface="Arial" charset="0"/>
              </a:rPr>
              <a:t>Cloud One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917012" y="2413242"/>
            <a:ext cx="5195511" cy="2744905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vert="vert" rtlCol="0" anchor="t" anchorCtr="1"/>
          <a:lstStyle/>
          <a:p>
            <a:pPr algn="ctr"/>
            <a:r>
              <a:rPr lang="en-US" sz="2400" kern="0" dirty="0" smtClean="0">
                <a:solidFill>
                  <a:prstClr val="black"/>
                </a:solidFill>
                <a:cs typeface="Arial" charset="0"/>
              </a:rPr>
              <a:t>Platform </a:t>
            </a:r>
          </a:p>
          <a:p>
            <a:pPr algn="ctr"/>
            <a:r>
              <a:rPr lang="en-US" sz="2400" kern="0" dirty="0" smtClean="0">
                <a:solidFill>
                  <a:prstClr val="black"/>
                </a:solidFill>
                <a:cs typeface="Arial" charset="0"/>
              </a:rPr>
              <a:t>One</a:t>
            </a:r>
          </a:p>
        </p:txBody>
      </p:sp>
      <p:sp>
        <p:nvSpPr>
          <p:cNvPr id="49" name="Up-Down Arrow 48"/>
          <p:cNvSpPr/>
          <p:nvPr/>
        </p:nvSpPr>
        <p:spPr bwMode="auto">
          <a:xfrm>
            <a:off x="42335" y="1613545"/>
            <a:ext cx="1359307" cy="4878640"/>
          </a:xfrm>
          <a:prstGeom prst="upDownArrow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kern="0" dirty="0" smtClean="0">
                <a:solidFill>
                  <a:prstClr val="white"/>
                </a:solidFill>
                <a:cs typeface="Arial" charset="0"/>
              </a:rPr>
              <a:t>Continuous Monitoring  </a:t>
            </a:r>
          </a:p>
          <a:p>
            <a:pPr algn="ctr" eaLnBrk="0" hangingPunct="0"/>
            <a:r>
              <a:rPr lang="en-US" sz="1400" kern="0" dirty="0" smtClean="0">
                <a:solidFill>
                  <a:prstClr val="white"/>
                </a:solidFill>
                <a:cs typeface="Arial" charset="0"/>
              </a:rPr>
              <a:t>Leverages the Sidecar Container Security Stack</a:t>
            </a:r>
          </a:p>
        </p:txBody>
      </p:sp>
      <p:sp>
        <p:nvSpPr>
          <p:cNvPr id="50" name="Can 49"/>
          <p:cNvSpPr/>
          <p:nvPr/>
        </p:nvSpPr>
        <p:spPr>
          <a:xfrm>
            <a:off x="1207742" y="4640554"/>
            <a:ext cx="7703580" cy="1964603"/>
          </a:xfrm>
          <a:prstGeom prst="can">
            <a:avLst>
              <a:gd name="adj" fmla="val 50000"/>
            </a:avLst>
          </a:prstGeom>
          <a:solidFill>
            <a:srgbClr val="AC8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400" u="sng" dirty="0" smtClean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endParaRPr lang="en-US" sz="1400" u="sng" dirty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sz="1400" u="sng" dirty="0" smtClean="0">
                <a:solidFill>
                  <a:prstClr val="black"/>
                </a:solidFill>
                <a:cs typeface="Arial" charset="0"/>
              </a:rPr>
              <a:t>Environment Agnostic </a:t>
            </a:r>
          </a:p>
          <a:p>
            <a:pPr algn="ctr" eaLnBrk="0" hangingPunct="0"/>
            <a:r>
              <a:rPr lang="en-US" sz="1400" dirty="0" smtClean="0">
                <a:solidFill>
                  <a:prstClr val="black"/>
                </a:solidFill>
                <a:cs typeface="Arial" charset="0"/>
              </a:rPr>
              <a:t>Cloud 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One Preferred for unclassified (IL2, IL4, IL5)</a:t>
            </a:r>
          </a:p>
          <a:p>
            <a:pPr algn="ctr" eaLnBrk="0" hangingPunct="0"/>
            <a:r>
              <a:rPr lang="en-US" sz="1400" dirty="0">
                <a:solidFill>
                  <a:prstClr val="black"/>
                </a:solidFill>
                <a:cs typeface="Arial" charset="0"/>
              </a:rPr>
              <a:t>Or SC2S/C2S/FENCES </a:t>
            </a:r>
          </a:p>
          <a:p>
            <a:pPr algn="ctr" eaLnBrk="0" hangingPunct="0"/>
            <a:r>
              <a:rPr lang="en-US" sz="1400" dirty="0">
                <a:solidFill>
                  <a:prstClr val="black"/>
                </a:solidFill>
                <a:cs typeface="Arial" charset="0"/>
              </a:rPr>
              <a:t>Or </a:t>
            </a:r>
            <a:r>
              <a:rPr lang="en-US" sz="1400" dirty="0" err="1">
                <a:solidFill>
                  <a:prstClr val="black"/>
                </a:solidFill>
                <a:cs typeface="Arial" charset="0"/>
              </a:rPr>
              <a:t>on-premise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/classified environments</a:t>
            </a:r>
          </a:p>
        </p:txBody>
      </p:sp>
      <p:sp>
        <p:nvSpPr>
          <p:cNvPr id="51" name="Can 50"/>
          <p:cNvSpPr/>
          <p:nvPr/>
        </p:nvSpPr>
        <p:spPr>
          <a:xfrm>
            <a:off x="1752796" y="3954752"/>
            <a:ext cx="6613473" cy="1600537"/>
          </a:xfrm>
          <a:prstGeom prst="can">
            <a:avLst>
              <a:gd name="adj" fmla="val 50000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u="sng" dirty="0" smtClean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u="sng" dirty="0" smtClean="0">
                <a:solidFill>
                  <a:prstClr val="black"/>
                </a:solidFill>
                <a:cs typeface="Arial" charset="0"/>
              </a:rPr>
              <a:t>CNCF </a:t>
            </a:r>
            <a:r>
              <a:rPr lang="en-US" sz="1400" u="sng" dirty="0">
                <a:solidFill>
                  <a:prstClr val="black"/>
                </a:solidFill>
                <a:cs typeface="Arial" charset="0"/>
              </a:rPr>
              <a:t>compliant Kubernetes (K8S)</a:t>
            </a:r>
            <a:endParaRPr lang="en-US" sz="1400" dirty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Includes Site Reliability Engineers (SREs) etc.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Development Team selects between approved K8S stacks</a:t>
            </a:r>
          </a:p>
        </p:txBody>
      </p:sp>
      <p:sp>
        <p:nvSpPr>
          <p:cNvPr id="52" name="Can 51"/>
          <p:cNvSpPr/>
          <p:nvPr/>
        </p:nvSpPr>
        <p:spPr>
          <a:xfrm>
            <a:off x="2228944" y="2851380"/>
            <a:ext cx="5661177" cy="1808356"/>
          </a:xfrm>
          <a:prstGeom prst="can">
            <a:avLst>
              <a:gd name="adj" fmla="val 50000"/>
            </a:avLst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400" u="sng" kern="0" dirty="0" smtClean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endParaRPr lang="en-US" sz="1400" u="sng" kern="0" dirty="0" smtClean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sz="1400" u="sng" kern="0" dirty="0" smtClean="0">
                <a:solidFill>
                  <a:prstClr val="black"/>
                </a:solidFill>
                <a:cs typeface="Arial" charset="0"/>
              </a:rPr>
              <a:t>Fully</a:t>
            </a:r>
            <a:r>
              <a:rPr lang="en-US" sz="1400" kern="0" dirty="0" smtClean="0">
                <a:solidFill>
                  <a:prstClr val="black"/>
                </a:solidFill>
                <a:cs typeface="Arial" charset="0"/>
              </a:rPr>
              <a:t> containerized, leverages DoD approved containers from DCAR</a:t>
            </a:r>
          </a:p>
          <a:p>
            <a:pPr algn="ctr" eaLnBrk="0" hangingPunct="0"/>
            <a:r>
              <a:rPr lang="en-US" sz="1400" kern="0" dirty="0" smtClean="0">
                <a:solidFill>
                  <a:prstClr val="black"/>
                </a:solidFill>
                <a:cs typeface="Arial" charset="0"/>
              </a:rPr>
              <a:t>Development Team selects tools from 172 approved containers or custom containers</a:t>
            </a:r>
          </a:p>
        </p:txBody>
      </p:sp>
      <p:sp>
        <p:nvSpPr>
          <p:cNvPr id="53" name="Can 52"/>
          <p:cNvSpPr/>
          <p:nvPr/>
        </p:nvSpPr>
        <p:spPr>
          <a:xfrm>
            <a:off x="2825009" y="2119926"/>
            <a:ext cx="4469046" cy="1447610"/>
          </a:xfrm>
          <a:prstGeom prst="can">
            <a:avLst>
              <a:gd name="adj" fmla="val 50000"/>
            </a:avLst>
          </a:prstGeom>
          <a:solidFill>
            <a:srgbClr val="00C49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cs typeface="Arial" charset="0"/>
              </a:rPr>
              <a:t>Brings 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baked-in security and </a:t>
            </a:r>
            <a:endParaRPr lang="en-US" sz="1400" dirty="0" smtClean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prstClr val="black"/>
                </a:solidFill>
                <a:cs typeface="Arial" charset="0"/>
              </a:rPr>
              <a:t>Microservices</a:t>
            </a:r>
            <a:r>
              <a:rPr lang="en-US" sz="1400" dirty="0" smtClean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architecture enablement</a:t>
            </a:r>
          </a:p>
        </p:txBody>
      </p:sp>
      <p:sp>
        <p:nvSpPr>
          <p:cNvPr id="54" name="Can 53"/>
          <p:cNvSpPr/>
          <p:nvPr/>
        </p:nvSpPr>
        <p:spPr>
          <a:xfrm>
            <a:off x="3575686" y="1480745"/>
            <a:ext cx="2967693" cy="1211706"/>
          </a:xfrm>
          <a:prstGeom prst="can">
            <a:avLst>
              <a:gd name="adj" fmla="val 41291"/>
            </a:avLst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Development Teams can build software/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microservices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 leveraging hardened containers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8366269" y="5158147"/>
            <a:ext cx="258485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8918720" y="6134611"/>
            <a:ext cx="20055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7" name="Rectangle 56"/>
          <p:cNvSpPr/>
          <p:nvPr/>
        </p:nvSpPr>
        <p:spPr>
          <a:xfrm>
            <a:off x="9221281" y="5299689"/>
            <a:ext cx="155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Infrastructure </a:t>
            </a:r>
            <a:endParaRPr lang="en-US" b="1" dirty="0" smtClean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Layer 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7863626" y="4267554"/>
            <a:ext cx="308749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9202644" y="4380949"/>
            <a:ext cx="1071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Platform </a:t>
            </a:r>
          </a:p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Layer 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629" y="4548066"/>
            <a:ext cx="881772" cy="6698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65" y="3361990"/>
            <a:ext cx="881772" cy="6698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029" y="2644052"/>
            <a:ext cx="881772" cy="66987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261394" y="3248819"/>
            <a:ext cx="3689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7778853" y="3351497"/>
            <a:ext cx="3050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Continuous Integration / Continuous Delivery </a:t>
            </a:r>
            <a:endParaRPr lang="en-US" b="1" dirty="0" smtClean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(</a:t>
            </a:r>
            <a:r>
              <a:rPr lang="en-US" b="1" dirty="0">
                <a:solidFill>
                  <a:prstClr val="black"/>
                </a:solidFill>
                <a:cs typeface="Arial" charset="0"/>
              </a:rPr>
              <a:t>CI/CD) </a:t>
            </a:r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Layer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18921" y="3750826"/>
            <a:ext cx="5356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  <a:cs typeface="Arial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510249" y="2406048"/>
            <a:ext cx="438912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7978672" y="2512425"/>
            <a:ext cx="1569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Service Mesh </a:t>
            </a:r>
          </a:p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Layer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6533184" y="1722784"/>
            <a:ext cx="4417936" cy="486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7332058" y="1761618"/>
            <a:ext cx="1569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Application</a:t>
            </a:r>
          </a:p>
          <a:p>
            <a:pPr algn="ctr" eaLnBrk="0" hangingPunct="0"/>
            <a:r>
              <a:rPr lang="en-US" b="1" dirty="0" smtClean="0">
                <a:solidFill>
                  <a:prstClr val="black"/>
                </a:solidFill>
                <a:cs typeface="Arial" charset="0"/>
              </a:rPr>
              <a:t>Layer</a:t>
            </a:r>
            <a:endParaRPr lang="en-US" b="1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642" y="5660482"/>
            <a:ext cx="871727" cy="39227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10924306" y="1722784"/>
            <a:ext cx="26814" cy="4417302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010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llout: Line 26">
            <a:extLst>
              <a:ext uri="{FF2B5EF4-FFF2-40B4-BE49-F238E27FC236}">
                <a16:creationId xmlns:a16="http://schemas.microsoft.com/office/drawing/2014/main" id="{3ACEC9D0-CA0A-4D31-9E5F-BA89AD8D6EC2}"/>
              </a:ext>
            </a:extLst>
          </p:cNvPr>
          <p:cNvSpPr/>
          <p:nvPr/>
        </p:nvSpPr>
        <p:spPr>
          <a:xfrm>
            <a:off x="143101" y="5816380"/>
            <a:ext cx="1772084" cy="841432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lowchart: Off-page Connector 81">
            <a:extLst>
              <a:ext uri="{FF2B5EF4-FFF2-40B4-BE49-F238E27FC236}">
                <a16:creationId xmlns:a16="http://schemas.microsoft.com/office/drawing/2014/main" id="{0161F143-5D05-4B29-A831-6F1703BAD03E}"/>
              </a:ext>
            </a:extLst>
          </p:cNvPr>
          <p:cNvSpPr/>
          <p:nvPr/>
        </p:nvSpPr>
        <p:spPr>
          <a:xfrm>
            <a:off x="2180573" y="5110972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ARTIFACTS</a:t>
            </a:r>
          </a:p>
        </p:txBody>
      </p:sp>
      <p:sp>
        <p:nvSpPr>
          <p:cNvPr id="69" name="Callout: Line 68">
            <a:extLst>
              <a:ext uri="{FF2B5EF4-FFF2-40B4-BE49-F238E27FC236}">
                <a16:creationId xmlns:a16="http://schemas.microsoft.com/office/drawing/2014/main" id="{F0817BAB-1610-42DE-8341-6987E1740860}"/>
              </a:ext>
            </a:extLst>
          </p:cNvPr>
          <p:cNvSpPr/>
          <p:nvPr/>
        </p:nvSpPr>
        <p:spPr>
          <a:xfrm>
            <a:off x="10270411" y="4492724"/>
            <a:ext cx="1772084" cy="2293087"/>
          </a:xfrm>
          <a:prstGeom prst="borderCallout1">
            <a:avLst>
              <a:gd name="adj1" fmla="val 48022"/>
              <a:gd name="adj2" fmla="val -8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87856CE-7479-48AE-B810-E81B4FE8582F}"/>
              </a:ext>
            </a:extLst>
          </p:cNvPr>
          <p:cNvSpPr/>
          <p:nvPr/>
        </p:nvSpPr>
        <p:spPr>
          <a:xfrm>
            <a:off x="7970752" y="4229973"/>
            <a:ext cx="2038350" cy="2215399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</a:p>
        </p:txBody>
      </p:sp>
      <p:sp>
        <p:nvSpPr>
          <p:cNvPr id="65" name="Callout: Line 64">
            <a:extLst>
              <a:ext uri="{FF2B5EF4-FFF2-40B4-BE49-F238E27FC236}">
                <a16:creationId xmlns:a16="http://schemas.microsoft.com/office/drawing/2014/main" id="{0D9B99EF-3118-47D6-A0F5-B2C422C01FF0}"/>
              </a:ext>
            </a:extLst>
          </p:cNvPr>
          <p:cNvSpPr/>
          <p:nvPr/>
        </p:nvSpPr>
        <p:spPr>
          <a:xfrm>
            <a:off x="10276815" y="2385624"/>
            <a:ext cx="1772084" cy="2030045"/>
          </a:xfrm>
          <a:prstGeom prst="borderCallout1">
            <a:avLst>
              <a:gd name="adj1" fmla="val 48257"/>
              <a:gd name="adj2" fmla="val -327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owchart: Off-page Connector 59">
            <a:extLst>
              <a:ext uri="{FF2B5EF4-FFF2-40B4-BE49-F238E27FC236}">
                <a16:creationId xmlns:a16="http://schemas.microsoft.com/office/drawing/2014/main" id="{7936E487-4235-4424-A111-147505F83C8C}"/>
              </a:ext>
            </a:extLst>
          </p:cNvPr>
          <p:cNvSpPr/>
          <p:nvPr/>
        </p:nvSpPr>
        <p:spPr>
          <a:xfrm>
            <a:off x="7970752" y="2324391"/>
            <a:ext cx="2038350" cy="2415133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  <p:sp>
        <p:nvSpPr>
          <p:cNvPr id="40" name="Callout: Line 39">
            <a:extLst>
              <a:ext uri="{FF2B5EF4-FFF2-40B4-BE49-F238E27FC236}">
                <a16:creationId xmlns:a16="http://schemas.microsoft.com/office/drawing/2014/main" id="{82BD6D4B-1040-4371-867B-0A282A2772E0}"/>
              </a:ext>
            </a:extLst>
          </p:cNvPr>
          <p:cNvSpPr/>
          <p:nvPr/>
        </p:nvSpPr>
        <p:spPr>
          <a:xfrm>
            <a:off x="139401" y="4153868"/>
            <a:ext cx="1772084" cy="1608026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53D1CF24-E6C4-442B-98D8-FE56963CAE2C}"/>
              </a:ext>
            </a:extLst>
          </p:cNvPr>
          <p:cNvSpPr/>
          <p:nvPr/>
        </p:nvSpPr>
        <p:spPr>
          <a:xfrm>
            <a:off x="2185929" y="3964512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C43D9E-11C2-44BE-B6C5-DC2F68F63B44}"/>
              </a:ext>
            </a:extLst>
          </p:cNvPr>
          <p:cNvSpPr/>
          <p:nvPr/>
        </p:nvSpPr>
        <p:spPr>
          <a:xfrm>
            <a:off x="149505" y="3113743"/>
            <a:ext cx="1772084" cy="950964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owchart: Off-page Connector 34">
            <a:extLst>
              <a:ext uri="{FF2B5EF4-FFF2-40B4-BE49-F238E27FC236}">
                <a16:creationId xmlns:a16="http://schemas.microsoft.com/office/drawing/2014/main" id="{3672724C-F0DD-44F8-844C-9ECCBAEB4DF7}"/>
              </a:ext>
            </a:extLst>
          </p:cNvPr>
          <p:cNvSpPr/>
          <p:nvPr/>
        </p:nvSpPr>
        <p:spPr>
          <a:xfrm>
            <a:off x="2179411" y="2906057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59A341-4C4A-4262-A938-7B2E77FB7B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10" y="3149539"/>
            <a:ext cx="1045029" cy="365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2EAF4-4B4F-4D01-A590-6D497B442A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17" y="3589594"/>
            <a:ext cx="1197254" cy="3657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695CB1F-D2D5-4963-B6FB-5CE787D2F7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9" y="3159044"/>
            <a:ext cx="404155" cy="365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9D8A0-B20F-4988-9515-A19937F6B87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457" y="2161146"/>
            <a:ext cx="669828" cy="461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E1671-A098-4DFD-B949-3594AD7730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65" y="1897495"/>
            <a:ext cx="968189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510297-CD82-493A-9118-9AC81D04F9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21" y="2269676"/>
            <a:ext cx="1084521" cy="274320"/>
          </a:xfrm>
          <a:prstGeom prst="rect">
            <a:avLst/>
          </a:prstGeom>
        </p:spPr>
      </p:pic>
      <p:sp>
        <p:nvSpPr>
          <p:cNvPr id="21" name="Callout: Line 20">
            <a:extLst>
              <a:ext uri="{FF2B5EF4-FFF2-40B4-BE49-F238E27FC236}">
                <a16:creationId xmlns:a16="http://schemas.microsoft.com/office/drawing/2014/main" id="{BCB9E7E2-6428-45D9-BA5E-5BA6F2F316B2}"/>
              </a:ext>
            </a:extLst>
          </p:cNvPr>
          <p:cNvSpPr/>
          <p:nvPr/>
        </p:nvSpPr>
        <p:spPr>
          <a:xfrm>
            <a:off x="148309" y="1805104"/>
            <a:ext cx="1772084" cy="1260825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0F8C1E37-A4EB-497E-AB51-2426D514E483}"/>
              </a:ext>
            </a:extLst>
          </p:cNvPr>
          <p:cNvSpPr/>
          <p:nvPr/>
        </p:nvSpPr>
        <p:spPr>
          <a:xfrm>
            <a:off x="2182442" y="1675237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</a:t>
            </a:r>
          </a:p>
        </p:txBody>
      </p:sp>
      <p:sp>
        <p:nvSpPr>
          <p:cNvPr id="4" name="Ribbon: Curved and Tilted Up 3">
            <a:extLst>
              <a:ext uri="{FF2B5EF4-FFF2-40B4-BE49-F238E27FC236}">
                <a16:creationId xmlns:a16="http://schemas.microsoft.com/office/drawing/2014/main" id="{A57334B3-9637-4D28-A900-7B359FA789B8}"/>
              </a:ext>
            </a:extLst>
          </p:cNvPr>
          <p:cNvSpPr/>
          <p:nvPr/>
        </p:nvSpPr>
        <p:spPr>
          <a:xfrm>
            <a:off x="4549896" y="2457450"/>
            <a:ext cx="3092208" cy="1943100"/>
          </a:xfrm>
          <a:prstGeom prst="ellipseRibbon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“Continuous Integration &amp;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Delivery”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F3D9E0F-5DC6-466F-918D-7D7B8ACB455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806" y="2061823"/>
            <a:ext cx="1169813" cy="37622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62C1500-FE0B-4735-9B0A-DE08BBEE61DD}"/>
              </a:ext>
            </a:extLst>
          </p:cNvPr>
          <p:cNvSpPr txBox="1"/>
          <p:nvPr/>
        </p:nvSpPr>
        <p:spPr>
          <a:xfrm>
            <a:off x="4257520" y="19688"/>
            <a:ext cx="3744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DoD Enterprise DevSecOps 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Technology </a:t>
            </a:r>
            <a:r>
              <a:rPr kumimoji="0" 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Stack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sng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ENTIRELY CONTAINERIZED</a:t>
            </a:r>
            <a:endParaRPr kumimoji="0" lang="en-US" sz="2000" b="1" i="0" u="sng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cs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(Exemplar)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5A28880-8ADE-4DBB-B0A9-5D89F58103D4}"/>
              </a:ext>
            </a:extLst>
          </p:cNvPr>
          <p:cNvSpPr/>
          <p:nvPr/>
        </p:nvSpPr>
        <p:spPr>
          <a:xfrm>
            <a:off x="138149" y="294346"/>
            <a:ext cx="1772084" cy="1456271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CE24A949-1BDC-4D2F-9E36-93A166B493C7}"/>
              </a:ext>
            </a:extLst>
          </p:cNvPr>
          <p:cNvSpPr/>
          <p:nvPr/>
        </p:nvSpPr>
        <p:spPr>
          <a:xfrm>
            <a:off x="2183602" y="315420"/>
            <a:ext cx="2038350" cy="1822450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B9A3D9-041D-4CF7-B76C-CF0AE3E888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8" y="389121"/>
            <a:ext cx="705612" cy="184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BD658-BFBE-47EA-B26F-BD81F8656E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49" y="1005939"/>
            <a:ext cx="529367" cy="529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E7461-B77D-46AB-90B8-FF5ED44426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09" y="1016761"/>
            <a:ext cx="542369" cy="54236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78AF04D3-5870-4781-A222-84182F842188}"/>
              </a:ext>
            </a:extLst>
          </p:cNvPr>
          <p:cNvSpPr/>
          <p:nvPr/>
        </p:nvSpPr>
        <p:spPr>
          <a:xfrm rot="3098243">
            <a:off x="3729877" y="1657623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2908F9-40F6-4389-8460-0AA94F166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4" y="2577352"/>
            <a:ext cx="698014" cy="4654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ADB49E-9BCF-4DB1-9D00-A82011E12D6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73" y="1887460"/>
            <a:ext cx="802895" cy="274320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1D77B507-C691-4493-9B2E-16A78B37173A}"/>
              </a:ext>
            </a:extLst>
          </p:cNvPr>
          <p:cNvSpPr/>
          <p:nvPr/>
        </p:nvSpPr>
        <p:spPr>
          <a:xfrm rot="1328032">
            <a:off x="3989853" y="2489174"/>
            <a:ext cx="104976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52FEC05D-9FC1-4C80-97A4-6D67DB853599}"/>
              </a:ext>
            </a:extLst>
          </p:cNvPr>
          <p:cNvSpPr/>
          <p:nvPr/>
        </p:nvSpPr>
        <p:spPr>
          <a:xfrm rot="19329034">
            <a:off x="3732459" y="4135665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D48CEAA-2FE5-4761-BDFA-0B1EBF47F1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20" y="4786236"/>
            <a:ext cx="580571" cy="182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F26370-353D-4936-A222-64503064BA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965" y="4436507"/>
            <a:ext cx="206426" cy="274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5CD98B7-62CE-4CC6-9E2C-B80D2C0EED6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7" y="4743827"/>
            <a:ext cx="816864" cy="2743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E16938-A4C0-4268-9545-901CF01572A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42" b="26285"/>
          <a:stretch/>
        </p:blipFill>
        <p:spPr>
          <a:xfrm>
            <a:off x="184253" y="4437587"/>
            <a:ext cx="898636" cy="2743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4BE9B4-0A01-4CA7-851D-74BE1980D66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46" y="4206339"/>
            <a:ext cx="512748" cy="1828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76921D-4575-44C8-999B-B6C7B21E217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78" y="4180121"/>
            <a:ext cx="658368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227077-9E9D-445B-938E-8352F0F209E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91" y="5123161"/>
            <a:ext cx="633046" cy="182880"/>
          </a:xfrm>
          <a:prstGeom prst="rect">
            <a:avLst/>
          </a:prstGeom>
        </p:spPr>
      </p:pic>
      <p:sp>
        <p:nvSpPr>
          <p:cNvPr id="52" name="Callout: Line 51">
            <a:extLst>
              <a:ext uri="{FF2B5EF4-FFF2-40B4-BE49-F238E27FC236}">
                <a16:creationId xmlns:a16="http://schemas.microsoft.com/office/drawing/2014/main" id="{9C787895-A0BD-473A-999C-7E85857B515A}"/>
              </a:ext>
            </a:extLst>
          </p:cNvPr>
          <p:cNvSpPr/>
          <p:nvPr/>
        </p:nvSpPr>
        <p:spPr>
          <a:xfrm>
            <a:off x="10280382" y="294346"/>
            <a:ext cx="1772084" cy="2030045"/>
          </a:xfrm>
          <a:prstGeom prst="borderCallout1">
            <a:avLst>
              <a:gd name="adj1" fmla="val 48092"/>
              <a:gd name="adj2" fmla="val -304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lowchart: Off-page Connector 52">
            <a:extLst>
              <a:ext uri="{FF2B5EF4-FFF2-40B4-BE49-F238E27FC236}">
                <a16:creationId xmlns:a16="http://schemas.microsoft.com/office/drawing/2014/main" id="{F3B67C60-9F63-4B63-9877-1EEAF4F98AE2}"/>
              </a:ext>
            </a:extLst>
          </p:cNvPr>
          <p:cNvSpPr/>
          <p:nvPr/>
        </p:nvSpPr>
        <p:spPr>
          <a:xfrm>
            <a:off x="7970753" y="315420"/>
            <a:ext cx="2038350" cy="2693026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4BCF6CA-AD48-45A1-8D20-D02AE3A1ED1B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9100" y="1342878"/>
            <a:ext cx="1012122" cy="3657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C5CBDCD-8FB9-4B0E-AE56-3ECB2E00C401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482" y="762666"/>
            <a:ext cx="678051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E93211-76F6-4291-B043-CB799CF2F44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885" y="304858"/>
            <a:ext cx="1209022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B19C5D-1752-405D-8C93-62F26952F4B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3165" y="804895"/>
            <a:ext cx="729465" cy="457200"/>
          </a:xfrm>
          <a:prstGeom prst="rect">
            <a:avLst/>
          </a:prstGeom>
        </p:spPr>
      </p:pic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6ECB9143-35D1-49FE-BFBF-9A7BDB74DC60}"/>
              </a:ext>
            </a:extLst>
          </p:cNvPr>
          <p:cNvSpPr/>
          <p:nvPr/>
        </p:nvSpPr>
        <p:spPr>
          <a:xfrm rot="18501757" flipV="1">
            <a:off x="6889620" y="1719597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EDFD393-5F03-45A1-B817-398566B7B531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8420" y="3165214"/>
            <a:ext cx="809615" cy="5486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4905676-900A-436B-9D6A-3A3F3AE92F96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976" y="2435509"/>
            <a:ext cx="457200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56CE495-7024-42C6-8B7B-CBDC6DC9CB5E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708" y="4036022"/>
            <a:ext cx="1377376" cy="24688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1E2178-E016-4C25-A5E4-77B6A89567D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157" y="3633659"/>
            <a:ext cx="1033678" cy="320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8D8338F-E60E-4C4F-A323-BDB28D01697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2987" y="2885661"/>
            <a:ext cx="576073" cy="457200"/>
          </a:xfrm>
          <a:prstGeom prst="rect">
            <a:avLst/>
          </a:prstGeom>
        </p:spPr>
      </p:pic>
      <p:sp>
        <p:nvSpPr>
          <p:cNvPr id="66" name="Arrow: Left-Right 65">
            <a:extLst>
              <a:ext uri="{FF2B5EF4-FFF2-40B4-BE49-F238E27FC236}">
                <a16:creationId xmlns:a16="http://schemas.microsoft.com/office/drawing/2014/main" id="{59FCCAB5-556A-4EF0-A683-F5D9729AC778}"/>
              </a:ext>
            </a:extLst>
          </p:cNvPr>
          <p:cNvSpPr/>
          <p:nvPr/>
        </p:nvSpPr>
        <p:spPr>
          <a:xfrm flipV="1">
            <a:off x="7223304" y="3353073"/>
            <a:ext cx="859857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B5E60810-90EC-4BEF-83CA-AD51B5469D3C}"/>
              </a:ext>
            </a:extLst>
          </p:cNvPr>
          <p:cNvSpPr/>
          <p:nvPr/>
        </p:nvSpPr>
        <p:spPr>
          <a:xfrm rot="3120000" flipV="1">
            <a:off x="6907553" y="4963012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63C038E-569A-4892-BF2F-D7C02C4F75CB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5193" y="6321391"/>
            <a:ext cx="943606" cy="3595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698B47F-EBDE-4E5A-80AD-A3011EDC2CA0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976" y="5799998"/>
            <a:ext cx="1025762" cy="3657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59C1E45-0766-41AF-82AA-FDDC68C809F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5384" y="5284536"/>
            <a:ext cx="1119554" cy="36576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F32419-8EB2-4E5A-89C5-87A218FF5501}"/>
              </a:ext>
            </a:extLst>
          </p:cNvPr>
          <p:cNvSpPr/>
          <p:nvPr/>
        </p:nvSpPr>
        <p:spPr>
          <a:xfrm>
            <a:off x="4853988" y="5066925"/>
            <a:ext cx="2573079" cy="1674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and Container Management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8317E2A-A72C-4826-9580-9B99F688024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012" y="5672001"/>
            <a:ext cx="1421356" cy="7355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0453" y="9346613"/>
            <a:ext cx="252585" cy="142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555" y="4539203"/>
            <a:ext cx="938936" cy="528934"/>
          </a:xfrm>
          <a:prstGeom prst="rect">
            <a:avLst/>
          </a:prstGeom>
        </p:spPr>
      </p:pic>
      <p:pic>
        <p:nvPicPr>
          <p:cNvPr id="5" name="Picture 2" descr="Image result for twistlock logo"/>
          <p:cNvPicPr>
            <a:picLocks noChangeAspect="1" noChangeArrowheads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619" y="5421987"/>
            <a:ext cx="793471" cy="1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qua security logo"/>
          <p:cNvPicPr>
            <a:picLocks noChangeAspect="1" noChangeArrowheads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25" y="5402546"/>
            <a:ext cx="574206" cy="2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gitlab logo"/>
          <p:cNvPicPr>
            <a:picLocks noChangeAspect="1" noChangeArrowheads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4" y="664577"/>
            <a:ext cx="860869" cy="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gitlab logo"/>
          <p:cNvPicPr>
            <a:picLocks noChangeAspect="1" noChangeArrowheads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490" y="1308124"/>
            <a:ext cx="1133017" cy="40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nchore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996" y="5086328"/>
            <a:ext cx="660608" cy="172880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9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elm kubernetes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6791" y="1700640"/>
            <a:ext cx="545839" cy="5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A074E3-3D96-4CF9-A0D6-8C65451FB49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03" y="5856504"/>
            <a:ext cx="685800" cy="27432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D8B85E0-7CE4-46D7-B0AC-390AC26CE416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30" y="5881682"/>
            <a:ext cx="826265" cy="2743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36ACCBB-CADA-4B62-BD7E-1542901FCF40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06" y="6330058"/>
            <a:ext cx="746897" cy="1828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B7685E-3B0E-42C3-BE5F-27C2638709AE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25" y="6337742"/>
            <a:ext cx="723014" cy="182880"/>
          </a:xfrm>
          <a:prstGeom prst="rect">
            <a:avLst/>
          </a:prstGeom>
        </p:spPr>
      </p:pic>
      <p:sp>
        <p:nvSpPr>
          <p:cNvPr id="86" name="Arrow: Left-Right 29">
            <a:extLst>
              <a:ext uri="{FF2B5EF4-FFF2-40B4-BE49-F238E27FC236}">
                <a16:creationId xmlns:a16="http://schemas.microsoft.com/office/drawing/2014/main" id="{889F70C5-ACBC-46EE-82DD-D096DDFEE722}"/>
              </a:ext>
            </a:extLst>
          </p:cNvPr>
          <p:cNvSpPr/>
          <p:nvPr/>
        </p:nvSpPr>
        <p:spPr>
          <a:xfrm rot="18584804">
            <a:off x="3666131" y="4776686"/>
            <a:ext cx="2367023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row: Left-Right 65">
            <a:extLst>
              <a:ext uri="{FF2B5EF4-FFF2-40B4-BE49-F238E27FC236}">
                <a16:creationId xmlns:a16="http://schemas.microsoft.com/office/drawing/2014/main" id="{59FCCAB5-556A-4EF0-A683-F5D9729AC778}"/>
              </a:ext>
            </a:extLst>
          </p:cNvPr>
          <p:cNvSpPr/>
          <p:nvPr/>
        </p:nvSpPr>
        <p:spPr>
          <a:xfrm flipV="1">
            <a:off x="4082300" y="3330483"/>
            <a:ext cx="859857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Image result for kubernetes operators"/>
          <p:cNvPicPr>
            <a:picLocks noChangeAspect="1" noChangeArrowheads="1"/>
          </p:cNvPicPr>
          <p:nvPr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23" t="17425" r="48603" b="49324"/>
          <a:stretch/>
        </p:blipFill>
        <p:spPr bwMode="auto">
          <a:xfrm>
            <a:off x="10455669" y="1814592"/>
            <a:ext cx="894258" cy="3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413" y="1653738"/>
            <a:ext cx="1230280" cy="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Sidecar Container Security Stack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520148" y="1325563"/>
            <a:ext cx="11417852" cy="5601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Baked-in Zero Trust security down to the Container/Function level with </a:t>
            </a:r>
            <a:r>
              <a:rPr lang="en-US" sz="3200" dirty="0" err="1" smtClean="0">
                <a:latin typeface="+mn-lt"/>
              </a:rPr>
              <a:t>Istio</a:t>
            </a:r>
            <a:r>
              <a:rPr lang="en-US" sz="3200" dirty="0" smtClean="0">
                <a:latin typeface="+mn-lt"/>
              </a:rPr>
              <a:t> (Envoy) and </a:t>
            </a:r>
            <a:r>
              <a:rPr lang="en-US" sz="3200" dirty="0" err="1" smtClean="0">
                <a:latin typeface="+mn-lt"/>
              </a:rPr>
              <a:t>Knative</a:t>
            </a:r>
            <a:r>
              <a:rPr lang="en-US" sz="3200" dirty="0" smtClean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Centralized logging and telemetry with </a:t>
            </a:r>
            <a:r>
              <a:rPr lang="en-US" sz="3200" dirty="0" err="1" smtClean="0">
                <a:latin typeface="+mn-lt"/>
              </a:rPr>
              <a:t>Elasticsearch</a:t>
            </a:r>
            <a:r>
              <a:rPr lang="en-US" sz="3200" dirty="0" smtClean="0">
                <a:latin typeface="+mn-lt"/>
              </a:rPr>
              <a:t>, </a:t>
            </a:r>
            <a:r>
              <a:rPr lang="en-US" sz="3200" dirty="0" err="1" smtClean="0">
                <a:latin typeface="+mn-lt"/>
              </a:rPr>
              <a:t>Fluentd</a:t>
            </a:r>
            <a:r>
              <a:rPr lang="en-US" sz="3200" dirty="0" smtClean="0">
                <a:latin typeface="+mn-lt"/>
              </a:rPr>
              <a:t>, </a:t>
            </a:r>
            <a:r>
              <a:rPr lang="en-US" sz="3200" dirty="0" err="1" smtClean="0">
                <a:latin typeface="+mn-lt"/>
              </a:rPr>
              <a:t>Kibana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(EFK).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Container security: Continuous Scanning, Alerting, CVE scanning, Behavior detection both in development and production (Build, Registry, Runtime) with </a:t>
            </a:r>
            <a:r>
              <a:rPr lang="en-US" sz="3200" dirty="0" err="1" smtClean="0">
                <a:latin typeface="+mn-lt"/>
              </a:rPr>
              <a:t>Twistlock</a:t>
            </a:r>
            <a:endParaRPr lang="en-US" sz="32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Container security and insider threat (custom policies detecting unapproved changes to </a:t>
            </a:r>
            <a:r>
              <a:rPr lang="en-US" sz="3200" dirty="0" err="1" smtClean="0">
                <a:latin typeface="+mn-lt"/>
              </a:rPr>
              <a:t>Dockerfiles</a:t>
            </a:r>
            <a:r>
              <a:rPr lang="en-US" sz="3200" dirty="0" smtClean="0">
                <a:latin typeface="+mn-lt"/>
              </a:rPr>
              <a:t>) with </a:t>
            </a:r>
            <a:r>
              <a:rPr lang="en-US" sz="3200" dirty="0" err="1" smtClean="0">
                <a:latin typeface="+mn-lt"/>
              </a:rPr>
              <a:t>Anchore</a:t>
            </a:r>
            <a:r>
              <a:rPr lang="en-US" sz="3200" dirty="0" smtClean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+mn-lt"/>
              </a:rPr>
              <a:t>Automated STIG compliance with </a:t>
            </a:r>
            <a:r>
              <a:rPr lang="en-US" sz="3200" dirty="0" err="1" smtClean="0">
                <a:latin typeface="+mn-lt"/>
              </a:rPr>
              <a:t>OpenSCAP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9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597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built pretty cool Simulators!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9932"/>
            <a:ext cx="7823200" cy="571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7388" y="1255462"/>
            <a:ext cx="4962402" cy="55070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73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597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45-day MVP: K8S/</a:t>
            </a:r>
            <a:r>
              <a:rPr lang="en-US" sz="4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F-16 jet!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/>
          <a:stretch/>
        </p:blipFill>
        <p:spPr>
          <a:xfrm>
            <a:off x="0" y="1151466"/>
            <a:ext cx="5832174" cy="5706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1" b="8941"/>
          <a:stretch/>
        </p:blipFill>
        <p:spPr>
          <a:xfrm>
            <a:off x="5832174" y="1151466"/>
            <a:ext cx="6359826" cy="36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9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169075"/>
            <a:ext cx="10515600" cy="172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M. </a:t>
            </a:r>
            <a:r>
              <a:rPr lang="en-US" sz="3600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Chaillan,</a:t>
            </a:r>
            <a:r>
              <a:rPr lang="en-US" sz="3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U.S Air Force Chief Software Officer</a:t>
            </a:r>
          </a:p>
          <a:p>
            <a:r>
              <a:rPr lang="en-US" sz="3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Co-lead for the DoD Enterprise DevSecOps Initiative.</a:t>
            </a:r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 Department of Defense moved to Kubernetes and </a:t>
            </a:r>
            <a:r>
              <a:rPr lang="en-US" sz="80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Join/Contact Us!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5200" y="1381301"/>
            <a:ext cx="9079345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 smtClean="0"/>
              <a:t>“If Kubernetes is good </a:t>
            </a:r>
            <a:r>
              <a:rPr lang="en-US" sz="4400" dirty="0"/>
              <a:t>enough for </a:t>
            </a:r>
            <a:r>
              <a:rPr lang="en-US" sz="4400" dirty="0" smtClean="0"/>
              <a:t>DoD weapon systems, it is definitely </a:t>
            </a:r>
            <a:r>
              <a:rPr lang="en-US" sz="4400" dirty="0"/>
              <a:t>good </a:t>
            </a:r>
            <a:r>
              <a:rPr lang="en-US" sz="4400" dirty="0" smtClean="0"/>
              <a:t>enough for your business!”</a:t>
            </a:r>
          </a:p>
          <a:p>
            <a:pPr algn="ctr"/>
            <a:endParaRPr lang="en-US" sz="4400" dirty="0"/>
          </a:p>
        </p:txBody>
      </p:sp>
      <p:pic>
        <p:nvPicPr>
          <p:cNvPr id="8" name="Picture 8" descr="Image result for dod logo">
            <a:extLst>
              <a:ext uri="{FF2B5EF4-FFF2-40B4-BE49-F238E27FC236}">
                <a16:creationId xmlns:a16="http://schemas.microsoft.com/office/drawing/2014/main" id="{9038655C-E4D6-45E9-A94B-BA9559BA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4" y="1451602"/>
            <a:ext cx="1956374" cy="19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831406"/>
            <a:ext cx="1219200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fr-FR" sz="4800" dirty="0"/>
              <a:t>JOIN </a:t>
            </a:r>
            <a:r>
              <a:rPr lang="fr-FR" sz="4800" dirty="0" smtClean="0"/>
              <a:t>US AND MAKE A DIFFERENCE!</a:t>
            </a:r>
            <a:endParaRPr lang="fr-FR" sz="4800" dirty="0"/>
          </a:p>
          <a:p>
            <a:pPr algn="ctr"/>
            <a:r>
              <a:rPr lang="fr-FR" sz="3600" dirty="0">
                <a:hlinkClick r:id="rId3"/>
              </a:rPr>
              <a:t>https://</a:t>
            </a:r>
            <a:r>
              <a:rPr lang="fr-FR" sz="3600" dirty="0" smtClean="0">
                <a:hlinkClick r:id="rId3"/>
              </a:rPr>
              <a:t>software.af.mil</a:t>
            </a:r>
            <a:r>
              <a:rPr lang="fr-FR" sz="3600" dirty="0" smtClean="0"/>
              <a:t> </a:t>
            </a:r>
            <a:endParaRPr lang="en-US" sz="5400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ea typeface="Fira Sans" pitchFamily="50" charset="0"/>
              </a:rPr>
              <a:t>Nicolas </a:t>
            </a:r>
            <a:r>
              <a:rPr lang="en-US" sz="2400" dirty="0" smtClean="0">
                <a:latin typeface="Calibri" panose="020F0502020204030204" pitchFamily="34" charset="0"/>
                <a:ea typeface="Fira Sans" pitchFamily="50" charset="0"/>
              </a:rPr>
              <a:t>M. Chaillan</a:t>
            </a:r>
            <a:endParaRPr lang="en-US" sz="2400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</a:rPr>
              <a:t>Chief Software Officer, U.S. Air Force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4"/>
              </a:rPr>
              <a:t>https://www.linkedin.com/in/nicolaschaillan/</a:t>
            </a:r>
            <a:endParaRPr lang="en-US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5"/>
              </a:rPr>
              <a:t>usaf.cso@mail.mil</a:t>
            </a:r>
            <a:r>
              <a:rPr lang="en-US" sz="1200" dirty="0">
                <a:latin typeface="Calibri" panose="020F0502020204030204" pitchFamily="34" charset="0"/>
                <a:ea typeface="Fira Sans" pitchFamily="50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03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67" y="3751746"/>
            <a:ext cx="121920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dirty="0" smtClean="0"/>
              <a:t>BACKUP SLIDES</a:t>
            </a:r>
            <a:endParaRPr lang="en-US" sz="8800" dirty="0"/>
          </a:p>
        </p:txBody>
      </p:sp>
      <p:pic>
        <p:nvPicPr>
          <p:cNvPr id="8" name="Picture 8" descr="Image result for dod logo">
            <a:extLst>
              <a:ext uri="{FF2B5EF4-FFF2-40B4-BE49-F238E27FC236}">
                <a16:creationId xmlns:a16="http://schemas.microsoft.com/office/drawing/2014/main" id="{9038655C-E4D6-45E9-A94B-BA9559BA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3880" y="1408010"/>
            <a:ext cx="1956374" cy="19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6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 Enterprise DevSecOps 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90603" y="1841099"/>
            <a:ext cx="5719157" cy="44130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  <a:p>
            <a:pPr algn="ctr"/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Bare-metal, GovCloud, AWS Secret, Azure Secret, </a:t>
            </a:r>
          </a:p>
          <a:p>
            <a:pPr algn="ctr"/>
            <a:r>
              <a:rPr lang="en-US" sz="1400" dirty="0" smtClean="0"/>
              <a:t>mil Cloud, C2S, Jedi…***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711792" y="3727610"/>
            <a:ext cx="1498710" cy="877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smtClean="0"/>
              <a:t>Elasticsearch</a:t>
            </a:r>
            <a:endParaRPr lang="en-US" sz="1800" b="1" dirty="0"/>
          </a:p>
        </p:txBody>
      </p:sp>
      <p:sp>
        <p:nvSpPr>
          <p:cNvPr id="31" name="Rectangle 30"/>
          <p:cNvSpPr/>
          <p:nvPr/>
        </p:nvSpPr>
        <p:spPr>
          <a:xfrm>
            <a:off x="4056137" y="2509854"/>
            <a:ext cx="2693798" cy="18974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u="sng" dirty="0" smtClean="0"/>
              <a:t>DoD Enterprise DevSecOps </a:t>
            </a:r>
            <a:r>
              <a:rPr lang="en-US" sz="1200" b="1" u="sng" dirty="0"/>
              <a:t>P</a:t>
            </a:r>
            <a:r>
              <a:rPr lang="en-US" sz="1200" b="1" u="sng" dirty="0" smtClean="0"/>
              <a:t>latform**</a:t>
            </a:r>
            <a:endParaRPr lang="en-US" sz="1200" b="1" u="sng" dirty="0"/>
          </a:p>
        </p:txBody>
      </p:sp>
      <p:sp>
        <p:nvSpPr>
          <p:cNvPr id="33" name="Rectangle 32"/>
          <p:cNvSpPr/>
          <p:nvPr/>
        </p:nvSpPr>
        <p:spPr>
          <a:xfrm>
            <a:off x="4171949" y="3476987"/>
            <a:ext cx="1308101" cy="809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/>
              <a:t>DevSecOps</a:t>
            </a:r>
            <a:r>
              <a:rPr lang="en-US" sz="1600" dirty="0" smtClean="0"/>
              <a:t> </a:t>
            </a:r>
          </a:p>
          <a:p>
            <a:pPr algn="ctr"/>
            <a:r>
              <a:rPr lang="en-US" sz="1600" b="1" dirty="0" smtClean="0"/>
              <a:t>CI/CD pipeline**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056136" y="4413596"/>
            <a:ext cx="2693799" cy="3883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Kubernetes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4056135" y="4806287"/>
            <a:ext cx="2693800" cy="659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Optional Abstraction Layer with </a:t>
            </a:r>
          </a:p>
          <a:p>
            <a:pPr algn="ctr"/>
            <a:r>
              <a:rPr lang="en-US" sz="1200" dirty="0" smtClean="0"/>
              <a:t>Red Hat OpenShift or PKS or CNCF compliant Kubernetes Product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7615046" y="2092511"/>
            <a:ext cx="1750978" cy="14811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Artifacts Repository**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0051" y="3460137"/>
            <a:ext cx="1134462" cy="82649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Sidecar Container Security Stack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10022966" y="1663725"/>
            <a:ext cx="1930225" cy="135273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Centralized DoD Enterprise DevSecOps Artifacts Repository</a:t>
            </a:r>
          </a:p>
          <a:p>
            <a:pPr algn="ctr"/>
            <a:r>
              <a:rPr lang="en-US" sz="1200" dirty="0"/>
              <a:t>Continuously</a:t>
            </a:r>
          </a:p>
          <a:p>
            <a:pPr algn="ctr"/>
            <a:r>
              <a:rPr lang="en-US" sz="1200" dirty="0"/>
              <a:t>Hardens Docker Public Images and </a:t>
            </a:r>
            <a:r>
              <a:rPr lang="en-US" sz="1200" dirty="0" smtClean="0"/>
              <a:t>Assesses </a:t>
            </a:r>
            <a:r>
              <a:rPr lang="en-US" sz="1200" dirty="0"/>
              <a:t>Open Source </a:t>
            </a:r>
            <a:r>
              <a:rPr lang="en-US" sz="1200" dirty="0" smtClean="0"/>
              <a:t>Libraries</a:t>
            </a:r>
            <a:endParaRPr lang="en-US" sz="1200" dirty="0"/>
          </a:p>
        </p:txBody>
      </p:sp>
      <p:sp>
        <p:nvSpPr>
          <p:cNvPr id="39" name="Right Arrow 38"/>
          <p:cNvSpPr/>
          <p:nvPr/>
        </p:nvSpPr>
        <p:spPr>
          <a:xfrm>
            <a:off x="9332422" y="2164029"/>
            <a:ext cx="759229" cy="448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pulls</a:t>
            </a:r>
            <a:endParaRPr lang="en-US" sz="1100" dirty="0"/>
          </a:p>
        </p:txBody>
      </p:sp>
      <p:sp>
        <p:nvSpPr>
          <p:cNvPr id="40" name="Right Arrow 39"/>
          <p:cNvSpPr/>
          <p:nvPr/>
        </p:nvSpPr>
        <p:spPr>
          <a:xfrm>
            <a:off x="6628016" y="2558929"/>
            <a:ext cx="1205696" cy="48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pulls</a:t>
            </a:r>
            <a:endParaRPr lang="en-US" sz="1100" dirty="0"/>
          </a:p>
        </p:txBody>
      </p:sp>
      <p:sp>
        <p:nvSpPr>
          <p:cNvPr id="41" name="Rectangle 40"/>
          <p:cNvSpPr/>
          <p:nvPr/>
        </p:nvSpPr>
        <p:spPr>
          <a:xfrm>
            <a:off x="693084" y="1915914"/>
            <a:ext cx="1750978" cy="1025403"/>
          </a:xfrm>
          <a:prstGeom prst="rect">
            <a:avLst/>
          </a:prstGeom>
          <a:solidFill>
            <a:srgbClr val="0DAF8D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Program</a:t>
            </a:r>
          </a:p>
          <a:p>
            <a:pPr algn="ctr"/>
            <a:r>
              <a:rPr lang="en-US" sz="1400" b="1" dirty="0" smtClean="0"/>
              <a:t>Source code repository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4056136" y="1956101"/>
            <a:ext cx="2693799" cy="5197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Application / </a:t>
            </a:r>
            <a:r>
              <a:rPr lang="en-US" sz="1200" b="1" dirty="0" err="1" smtClean="0"/>
              <a:t>Microservices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smtClean="0"/>
              <a:t>built by DoD Programs. </a:t>
            </a:r>
            <a:endParaRPr lang="en-US" sz="1200" b="1" dirty="0"/>
          </a:p>
        </p:txBody>
      </p:sp>
      <p:sp>
        <p:nvSpPr>
          <p:cNvPr id="43" name="Right Arrow 42"/>
          <p:cNvSpPr/>
          <p:nvPr/>
        </p:nvSpPr>
        <p:spPr>
          <a:xfrm flipH="1">
            <a:off x="2305159" y="1955077"/>
            <a:ext cx="2011681" cy="561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pulls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99751" y="4769728"/>
            <a:ext cx="365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>
                <a:solidFill>
                  <a:schemeClr val="tx1"/>
                </a:solidFill>
              </a:rPr>
              <a:t>*each DoD Program can have its own instantiation of the DoD Enterprise DevSecOps Platform on any Cloud.</a:t>
            </a:r>
          </a:p>
          <a:p>
            <a:r>
              <a:rPr lang="en-US" sz="1200" b="0" dirty="0" smtClean="0">
                <a:solidFill>
                  <a:schemeClr val="tx1"/>
                </a:solidFill>
              </a:rPr>
              <a:t>** can </a:t>
            </a:r>
            <a:r>
              <a:rPr lang="en-US" sz="1200" b="0" dirty="0">
                <a:solidFill>
                  <a:schemeClr val="tx1"/>
                </a:solidFill>
              </a:rPr>
              <a:t>be installed with single </a:t>
            </a:r>
            <a:r>
              <a:rPr lang="en-US" sz="1200" b="0" dirty="0" smtClean="0">
                <a:solidFill>
                  <a:schemeClr val="tx1"/>
                </a:solidFill>
              </a:rPr>
              <a:t>command and deployed on any Cloud.</a:t>
            </a:r>
          </a:p>
          <a:p>
            <a:r>
              <a:rPr lang="en-US" sz="1200" b="0" dirty="0" smtClean="0">
                <a:solidFill>
                  <a:schemeClr val="tx1"/>
                </a:solidFill>
              </a:rPr>
              <a:t>*** could be deployed inside an enclave or on-premises</a:t>
            </a:r>
          </a:p>
          <a:p>
            <a:r>
              <a:rPr lang="en-US" sz="1200" b="0" dirty="0" smtClean="0">
                <a:solidFill>
                  <a:schemeClr val="tx1"/>
                </a:solidFill>
              </a:rPr>
              <a:t>**** gives complete visibilities of assets, security/vulnerability state etc. can be integrated to existing cybersecurity shared services.</a:t>
            </a:r>
            <a:endParaRPr lang="en-US" sz="1200" b="0" dirty="0">
              <a:solidFill>
                <a:schemeClr val="tx1"/>
              </a:solidFill>
            </a:endParaRPr>
          </a:p>
          <a:p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128211" y="3335694"/>
            <a:ext cx="1824981" cy="10140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DoD OCIO/DISA</a:t>
            </a:r>
          </a:p>
          <a:p>
            <a:pPr algn="ctr"/>
            <a:r>
              <a:rPr lang="fr-FR" sz="1400" b="1" dirty="0" err="1" smtClean="0"/>
              <a:t>Centralized</a:t>
            </a:r>
            <a:endParaRPr lang="en-US" sz="1400" b="1" dirty="0"/>
          </a:p>
          <a:p>
            <a:pPr algn="ctr"/>
            <a:r>
              <a:rPr lang="en-US" sz="1400" b="1" dirty="0" smtClean="0"/>
              <a:t>Logs/Telemetry****</a:t>
            </a:r>
            <a:endParaRPr lang="en-US" sz="1400" dirty="0"/>
          </a:p>
        </p:txBody>
      </p:sp>
      <p:sp>
        <p:nvSpPr>
          <p:cNvPr id="46" name="Right Arrow 45"/>
          <p:cNvSpPr/>
          <p:nvPr/>
        </p:nvSpPr>
        <p:spPr>
          <a:xfrm>
            <a:off x="6699250" y="3855372"/>
            <a:ext cx="1192299" cy="68055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Fluentd Real-time pushes</a:t>
            </a:r>
            <a:endParaRPr lang="en-US" sz="1100" dirty="0"/>
          </a:p>
        </p:txBody>
      </p:sp>
      <p:sp>
        <p:nvSpPr>
          <p:cNvPr id="47" name="Rectangle 46"/>
          <p:cNvSpPr/>
          <p:nvPr/>
        </p:nvSpPr>
        <p:spPr>
          <a:xfrm>
            <a:off x="10128211" y="4367404"/>
            <a:ext cx="1824981" cy="84249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Per DoD Service for Service-wide Visibility</a:t>
            </a:r>
          </a:p>
          <a:p>
            <a:pPr algn="ctr"/>
            <a:r>
              <a:rPr lang="en-US" sz="1400" b="1" dirty="0" smtClean="0"/>
              <a:t>Logs/Telemetry****</a:t>
            </a:r>
            <a:endParaRPr lang="en-US" sz="1400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171707" y="3643970"/>
            <a:ext cx="1032742" cy="48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pulls</a:t>
            </a:r>
            <a:endParaRPr lang="en-US" sz="1100" dirty="0"/>
          </a:p>
        </p:txBody>
      </p:sp>
      <p:sp>
        <p:nvSpPr>
          <p:cNvPr id="49" name="Right Arrow 48"/>
          <p:cNvSpPr/>
          <p:nvPr/>
        </p:nvSpPr>
        <p:spPr>
          <a:xfrm flipH="1">
            <a:off x="9171708" y="4215803"/>
            <a:ext cx="1032741" cy="486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pulls</a:t>
            </a:r>
            <a:endParaRPr lang="en-US" sz="1100" dirty="0"/>
          </a:p>
        </p:txBody>
      </p:sp>
      <p:sp>
        <p:nvSpPr>
          <p:cNvPr id="50" name="Rectangle 49"/>
          <p:cNvSpPr/>
          <p:nvPr/>
        </p:nvSpPr>
        <p:spPr>
          <a:xfrm>
            <a:off x="4171950" y="2895808"/>
            <a:ext cx="2456066" cy="574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Microservices Architecture (ISTIO)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99344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 (ISTIO)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525" y="1371600"/>
            <a:ext cx="5464175" cy="474345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Turnkey Service Mesh (ISTIO) architecture</a:t>
            </a:r>
          </a:p>
          <a:p>
            <a:r>
              <a:rPr lang="en-US" smtClean="0"/>
              <a:t>ISTIO side car proxy, baked-in security, with visibility across containers, by default, without any developer interaction or code change</a:t>
            </a:r>
          </a:p>
          <a:p>
            <a:r>
              <a:rPr lang="en-US" smtClean="0"/>
              <a:t>Benefits:</a:t>
            </a:r>
          </a:p>
          <a:p>
            <a:pPr lvl="1"/>
            <a:r>
              <a:rPr lang="en-US" smtClean="0"/>
              <a:t>API Management, service discovery, authentication…</a:t>
            </a:r>
          </a:p>
          <a:p>
            <a:pPr lvl="1"/>
            <a:r>
              <a:rPr lang="en-US" smtClean="0"/>
              <a:t>Dynamic request routing for A/B testing, gradual rollouts, canary releases, resilience, observability, retries, circuit breakers and fault injection</a:t>
            </a:r>
          </a:p>
          <a:p>
            <a:pPr lvl="1"/>
            <a:r>
              <a:rPr lang="en-US" smtClean="0"/>
              <a:t>Layer 7 Load balancing</a:t>
            </a:r>
          </a:p>
          <a:p>
            <a:pPr lvl="1"/>
            <a:r>
              <a:rPr lang="en-US" smtClean="0"/>
              <a:t>Zero Trust model: East/West Traffic Whitelisting, ACL, RBAC…</a:t>
            </a:r>
          </a:p>
          <a:p>
            <a:pPr lvl="1"/>
            <a:r>
              <a:rPr lang="en-US" smtClean="0"/>
              <a:t>TLS encryption by default, Key management, signing…</a:t>
            </a:r>
          </a:p>
          <a:p>
            <a:pPr lvl="1"/>
            <a:endParaRPr lang="en-US" smtClean="0"/>
          </a:p>
          <a:p>
            <a:pPr lvl="1"/>
            <a:endParaRPr lang="en-US" dirty="0"/>
          </a:p>
        </p:txBody>
      </p:sp>
      <p:pic>
        <p:nvPicPr>
          <p:cNvPr id="7" name="Picture 2" descr="Image result for isti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228" y="1892173"/>
            <a:ext cx="6268839" cy="37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8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 Product Stack 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E4F0E99-3D32-4B27-BBFD-BEA9D7F393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62929"/>
              </p:ext>
            </p:extLst>
          </p:nvPr>
        </p:nvGraphicFramePr>
        <p:xfrm>
          <a:off x="309028" y="1650419"/>
          <a:ext cx="11704320" cy="4636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950898329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818836406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85279125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586501091"/>
                    </a:ext>
                  </a:extLst>
                </a:gridCol>
              </a:tblGrid>
              <a:tr h="4636008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Repository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 Government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GitLab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Management technologies: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</a:p>
                    <a:p>
                      <a:r>
                        <a:rPr lang="en-US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Openshift</a:t>
                      </a:r>
                      <a:endParaRPr lang="en-US" sz="1400" b="0" u="none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VMWare</a:t>
                      </a:r>
                      <a:r>
                        <a:rPr lang="fr-FR" sz="1400" b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Tanzu</a:t>
                      </a:r>
                      <a:endParaRPr lang="fr-FR" sz="1400" b="0" u="none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PKS</a:t>
                      </a:r>
                      <a:endParaRPr lang="en-US" sz="1400" b="0" u="none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OKD</a:t>
                      </a:r>
                    </a:p>
                    <a:p>
                      <a:r>
                        <a:rPr lang="fr-FR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Rancher (K8S </a:t>
                      </a:r>
                      <a:r>
                        <a:rPr lang="fr-FR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fr-FR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D2IQ (K8S</a:t>
                      </a:r>
                      <a:r>
                        <a:rPr lang="fr-FR" sz="1400" b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0" kern="1200" baseline="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fr-FR" sz="1400" b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400" b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EE (K8S </a:t>
                      </a:r>
                      <a:r>
                        <a:rPr lang="fr-FR" sz="1400" b="0" kern="1200" baseline="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fr-FR" sz="1400" b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4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4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1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Packagers:</a:t>
                      </a:r>
                    </a:p>
                    <a:p>
                      <a:r>
                        <a:rPr lang="fr-FR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Helm</a:t>
                      </a:r>
                      <a:endParaRPr lang="fr-FR" sz="1400" b="0" u="none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  <a:r>
                        <a:rPr lang="fr-FR" sz="1400" b="0" u="non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0" u="none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Gateways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Kong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API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API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Axway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3Scale</a:t>
                      </a:r>
                    </a:p>
                    <a:p>
                      <a:r>
                        <a:rPr lang="en-US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Apigee</a:t>
                      </a:r>
                      <a:endParaRPr lang="en-US" sz="14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ISTIO (service mesh)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Artifacts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Artifactory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Nexus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Archiva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 bucket</a:t>
                      </a: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Programming 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C/C++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C#/.NET</a:t>
                      </a:r>
                    </a:p>
                    <a:p>
                      <a:r>
                        <a:rPr lang="fr-FR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.NET </a:t>
                      </a:r>
                      <a:r>
                        <a:rPr lang="fr-FR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Groovy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Ruby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Perl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Node.JS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Swift</a:t>
                      </a:r>
                    </a:p>
                    <a:p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SQLite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Redis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Elasticsearch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etcd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Hadoop/HDInsight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Cloudera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 Big Data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Solr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Neo4J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Memcached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Cassandra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MariaDB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CouchDB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InfluxDB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(time)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207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98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 Product Stack 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83776"/>
              </p:ext>
            </p:extLst>
          </p:nvPr>
        </p:nvGraphicFramePr>
        <p:xfrm>
          <a:off x="554184" y="1604194"/>
          <a:ext cx="11225913" cy="4869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652">
                  <a:extLst>
                    <a:ext uri="{9D8B030D-6E8A-4147-A177-3AD203B41FA5}">
                      <a16:colId xmlns:a16="http://schemas.microsoft.com/office/drawing/2014/main" val="3168118840"/>
                    </a:ext>
                  </a:extLst>
                </a:gridCol>
                <a:gridCol w="3863290">
                  <a:extLst>
                    <a:ext uri="{9D8B030D-6E8A-4147-A177-3AD203B41FA5}">
                      <a16:colId xmlns:a16="http://schemas.microsoft.com/office/drawing/2014/main" val="2241247391"/>
                    </a:ext>
                  </a:extLst>
                </a:gridCol>
                <a:gridCol w="3741971">
                  <a:extLst>
                    <a:ext uri="{9D8B030D-6E8A-4147-A177-3AD203B41FA5}">
                      <a16:colId xmlns:a16="http://schemas.microsoft.com/office/drawing/2014/main" val="3399525227"/>
                    </a:ext>
                  </a:extLst>
                </a:gridCol>
              </a:tblGrid>
              <a:tr h="4869538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bus/Streams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Flink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Nats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RabbitMQ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ActiveMQ</a:t>
                      </a: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Proxy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Oauth2 proxy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nginx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ldap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auth proxy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openldap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Proxy</a:t>
                      </a: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Kibana</a:t>
                      </a: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Logstash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Splunk Forwarder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Fluentd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Syslogd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Filebeat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rsyslog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Webservers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Apache2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Nginx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IIS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Lighttpd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Tomcat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</a:p>
                    <a:p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base images OS: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Universal Base Image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endParaRPr lang="en-US" sz="1400" b="0" dirty="0" smtClean="0"/>
                    </a:p>
                    <a:p>
                      <a:r>
                        <a:rPr lang="en-US" sz="1400" b="1" dirty="0" err="1" smtClean="0"/>
                        <a:t>Serverless</a:t>
                      </a:r>
                      <a:endParaRPr lang="en-US" sz="1400" b="1" dirty="0" smtClean="0"/>
                    </a:p>
                    <a:p>
                      <a:r>
                        <a:rPr lang="en-US" sz="1400" b="0" u="none" dirty="0" err="1" smtClean="0"/>
                        <a:t>Knative</a:t>
                      </a:r>
                      <a:endParaRPr lang="en-US" sz="1400" b="0" u="none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0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60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 Product Stack 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236169"/>
              </p:ext>
            </p:extLst>
          </p:nvPr>
        </p:nvGraphicFramePr>
        <p:xfrm>
          <a:off x="311727" y="1567006"/>
          <a:ext cx="11695112" cy="463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778">
                  <a:extLst>
                    <a:ext uri="{9D8B030D-6E8A-4147-A177-3AD203B41FA5}">
                      <a16:colId xmlns:a16="http://schemas.microsoft.com/office/drawing/2014/main" val="2155641185"/>
                    </a:ext>
                  </a:extLst>
                </a:gridCol>
                <a:gridCol w="2923778">
                  <a:extLst>
                    <a:ext uri="{9D8B030D-6E8A-4147-A177-3AD203B41FA5}">
                      <a16:colId xmlns:a16="http://schemas.microsoft.com/office/drawing/2014/main" val="3173064925"/>
                    </a:ext>
                  </a:extLst>
                </a:gridCol>
                <a:gridCol w="2923778">
                  <a:extLst>
                    <a:ext uri="{9D8B030D-6E8A-4147-A177-3AD203B41FA5}">
                      <a16:colId xmlns:a16="http://schemas.microsoft.com/office/drawing/2014/main" val="3388137485"/>
                    </a:ext>
                  </a:extLst>
                </a:gridCol>
                <a:gridCol w="2923778">
                  <a:extLst>
                    <a:ext uri="{9D8B030D-6E8A-4147-A177-3AD203B41FA5}">
                      <a16:colId xmlns:a16="http://schemas.microsoft.com/office/drawing/2014/main" val="3151994839"/>
                    </a:ext>
                  </a:extLst>
                </a:gridCol>
              </a:tblGrid>
              <a:tr h="4632163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MSBuild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CMake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Maven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Gradle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 Ant</a:t>
                      </a: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Tests suite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Cucumber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J-Unit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Selenium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TestingWhiz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Watir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Sahi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Zephyr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Vagrant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AppVerify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nosetests</a:t>
                      </a:r>
                      <a:r>
                        <a:rPr lang="en-US" sz="1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SoapUI</a:t>
                      </a:r>
                      <a:endParaRPr lang="fr-FR" sz="14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LeanFT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Test coverage</a:t>
                      </a:r>
                    </a:p>
                    <a:p>
                      <a:r>
                        <a:rPr lang="en-US" sz="1400" b="0" dirty="0" err="1"/>
                        <a:t>JaCoCo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Emma</a:t>
                      </a:r>
                    </a:p>
                    <a:p>
                      <a:r>
                        <a:rPr lang="en-US" sz="1400" b="0" dirty="0" err="1" smtClean="0"/>
                        <a:t>Cobertura</a:t>
                      </a:r>
                      <a:endParaRPr lang="en-US" sz="1400" b="0" dirty="0" smtClean="0"/>
                    </a:p>
                    <a:p>
                      <a:r>
                        <a:rPr lang="en-US" sz="16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codecov</a:t>
                      </a:r>
                      <a:r>
                        <a:rPr lang="en-US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400" b="0" dirty="0"/>
                    </a:p>
                    <a:p>
                      <a:endParaRPr lang="en-US" sz="1400" b="1" dirty="0"/>
                    </a:p>
                    <a:p>
                      <a:r>
                        <a:rPr lang="en-US" sz="1400" b="1" dirty="0"/>
                        <a:t>CI/CD Orchestration</a:t>
                      </a:r>
                    </a:p>
                    <a:p>
                      <a:r>
                        <a:rPr lang="en-US" sz="1400" b="0" u="none" dirty="0" smtClean="0"/>
                        <a:t>Jenkins (open source)</a:t>
                      </a:r>
                    </a:p>
                    <a:p>
                      <a:r>
                        <a:rPr lang="en-US" sz="1400" b="0" u="none" dirty="0" err="1" smtClean="0"/>
                        <a:t>CloudBees</a:t>
                      </a:r>
                      <a:r>
                        <a:rPr lang="en-US" sz="1400" b="0" u="none" baseline="0" dirty="0" smtClean="0"/>
                        <a:t> Jenkins</a:t>
                      </a:r>
                      <a:endParaRPr lang="en-US" sz="1400" b="0" u="none" dirty="0" smtClean="0"/>
                    </a:p>
                    <a:p>
                      <a:r>
                        <a:rPr lang="en-US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GitLab</a:t>
                      </a:r>
                      <a:endParaRPr lang="en-US" sz="1400" b="0" u="none" dirty="0" smtClean="0"/>
                    </a:p>
                    <a:p>
                      <a:endParaRPr lang="en-US" sz="1400" b="0" u="none" dirty="0" smtClean="0"/>
                    </a:p>
                    <a:p>
                      <a:r>
                        <a:rPr lang="en-US" sz="1400" b="1" dirty="0" smtClean="0"/>
                        <a:t>Jenkins plugins</a:t>
                      </a:r>
                    </a:p>
                    <a:p>
                      <a:r>
                        <a:rPr lang="en-US" sz="1400" b="0" dirty="0" smtClean="0"/>
                        <a:t>Dozens (Need to verify security).</a:t>
                      </a:r>
                      <a:endParaRPr lang="en-US" sz="1400" b="0" u="none" dirty="0"/>
                    </a:p>
                    <a:p>
                      <a:endParaRPr lang="en-US" sz="1400" b="0" dirty="0"/>
                    </a:p>
                    <a:p>
                      <a:r>
                        <a:rPr lang="en-US" sz="1400" b="1" dirty="0"/>
                        <a:t>Configuration Management / Delivery</a:t>
                      </a:r>
                    </a:p>
                    <a:p>
                      <a:r>
                        <a:rPr lang="en-US" sz="1400" b="0" dirty="0"/>
                        <a:t>Puppet</a:t>
                      </a:r>
                    </a:p>
                    <a:p>
                      <a:r>
                        <a:rPr lang="en-US" sz="1400" b="0" dirty="0"/>
                        <a:t>Chef</a:t>
                      </a:r>
                    </a:p>
                    <a:p>
                      <a:r>
                        <a:rPr lang="en-US" sz="1400" b="0" dirty="0"/>
                        <a:t>Ansible</a:t>
                      </a:r>
                    </a:p>
                    <a:p>
                      <a:r>
                        <a:rPr lang="en-US" sz="1400" b="0" dirty="0" err="1"/>
                        <a:t>Saltstack</a:t>
                      </a:r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Security</a:t>
                      </a:r>
                    </a:p>
                    <a:p>
                      <a:r>
                        <a:rPr lang="en-US" sz="1400" b="0" dirty="0"/>
                        <a:t>Tenable / Nessus </a:t>
                      </a:r>
                      <a:r>
                        <a:rPr lang="en-US" sz="1400" b="0" dirty="0" smtClean="0"/>
                        <a:t>Agents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Fortify</a:t>
                      </a:r>
                    </a:p>
                    <a:p>
                      <a:r>
                        <a:rPr lang="en-US" sz="1400" b="0" dirty="0" err="1"/>
                        <a:t>Twistlock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Aqua</a:t>
                      </a:r>
                    </a:p>
                    <a:p>
                      <a:r>
                        <a:rPr lang="en-US" sz="1400" b="0" dirty="0" err="1"/>
                        <a:t>SonarQBE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Qualys</a:t>
                      </a:r>
                    </a:p>
                    <a:p>
                      <a:r>
                        <a:rPr lang="en-US" sz="1400" b="0" dirty="0" err="1"/>
                        <a:t>StackRox</a:t>
                      </a:r>
                      <a:endParaRPr lang="en-US" sz="1400" b="0" dirty="0"/>
                    </a:p>
                    <a:p>
                      <a:r>
                        <a:rPr lang="en-US" sz="1400" b="0" dirty="0" err="1"/>
                        <a:t>Aporeto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Snort</a:t>
                      </a:r>
                    </a:p>
                    <a:p>
                      <a:r>
                        <a:rPr lang="en-US" sz="1400" b="0" dirty="0" smtClean="0"/>
                        <a:t>OWASP ZAP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Contrast Security</a:t>
                      </a:r>
                    </a:p>
                    <a:p>
                      <a:r>
                        <a:rPr lang="en-US" sz="1400" b="0" dirty="0"/>
                        <a:t>OpenVAS</a:t>
                      </a:r>
                    </a:p>
                    <a:p>
                      <a:r>
                        <a:rPr lang="en-US" sz="1400" b="0" dirty="0"/>
                        <a:t>Metasploit</a:t>
                      </a:r>
                    </a:p>
                    <a:p>
                      <a:r>
                        <a:rPr lang="en-US" sz="1400" b="0" dirty="0" err="1"/>
                        <a:t>ThreadFix</a:t>
                      </a:r>
                      <a:endParaRPr lang="en-US" sz="1400" b="0" dirty="0"/>
                    </a:p>
                    <a:p>
                      <a:r>
                        <a:rPr lang="en-US" sz="1400" b="0" dirty="0" err="1"/>
                        <a:t>pylint</a:t>
                      </a:r>
                      <a:r>
                        <a:rPr lang="en-US" sz="1400" b="0" dirty="0"/>
                        <a:t> </a:t>
                      </a:r>
                    </a:p>
                    <a:p>
                      <a:r>
                        <a:rPr lang="en-US" sz="1400" b="0" dirty="0" err="1"/>
                        <a:t>JFrog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 smtClean="0"/>
                        <a:t>Xray</a:t>
                      </a:r>
                      <a:endParaRPr lang="en-US" sz="1400" b="0" dirty="0" smtClean="0"/>
                    </a:p>
                    <a:p>
                      <a:r>
                        <a:rPr lang="en-US" sz="1400" b="0" dirty="0" err="1" smtClean="0"/>
                        <a:t>OpenSCAP</a:t>
                      </a:r>
                      <a:r>
                        <a:rPr lang="en-US" sz="1400" b="0" dirty="0" smtClean="0"/>
                        <a:t> (can check against DISA</a:t>
                      </a:r>
                      <a:r>
                        <a:rPr lang="en-US" sz="1400" b="0" baseline="0" dirty="0" smtClean="0"/>
                        <a:t> STIG)</a:t>
                      </a:r>
                      <a:endParaRPr lang="en-US" sz="1400" b="0" dirty="0" smtClean="0"/>
                    </a:p>
                    <a:p>
                      <a:r>
                        <a:rPr lang="fr-FR" sz="1400" b="0" dirty="0" err="1" smtClean="0"/>
                        <a:t>OpenControl</a:t>
                      </a:r>
                      <a:r>
                        <a:rPr lang="fr-FR" sz="1400" b="0" baseline="0" dirty="0" smtClean="0"/>
                        <a:t> for compliance documentation</a:t>
                      </a:r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Security (2)</a:t>
                      </a:r>
                    </a:p>
                    <a:p>
                      <a:r>
                        <a:rPr lang="en-US" sz="1400" b="0" dirty="0" err="1" smtClean="0"/>
                        <a:t>Snyk</a:t>
                      </a:r>
                      <a:endParaRPr lang="en-US" sz="1400" b="0" dirty="0" smtClean="0"/>
                    </a:p>
                    <a:p>
                      <a:r>
                        <a:rPr lang="en-US" sz="1400" b="0" dirty="0" smtClean="0"/>
                        <a:t>Code</a:t>
                      </a:r>
                      <a:r>
                        <a:rPr lang="en-US" sz="1400" b="0" baseline="0" dirty="0"/>
                        <a:t> </a:t>
                      </a:r>
                      <a:r>
                        <a:rPr lang="en-US" sz="1400" b="0" baseline="0" dirty="0" smtClean="0"/>
                        <a:t>Climate</a:t>
                      </a:r>
                    </a:p>
                    <a:p>
                      <a:r>
                        <a:rPr lang="en-US" sz="1400" b="0" baseline="0" dirty="0" smtClean="0"/>
                        <a:t>AJAX Spider</a:t>
                      </a:r>
                    </a:p>
                    <a:p>
                      <a:r>
                        <a:rPr lang="en-US" sz="1400" b="0" baseline="0" dirty="0" err="1" smtClean="0"/>
                        <a:t>Tanaguru</a:t>
                      </a:r>
                      <a:r>
                        <a:rPr lang="en-US" sz="1400" b="0" baseline="0" dirty="0" smtClean="0"/>
                        <a:t> (508 compliance)</a:t>
                      </a:r>
                    </a:p>
                    <a:p>
                      <a:r>
                        <a:rPr lang="en-US" sz="1400" b="0" dirty="0" err="1" smtClean="0"/>
                        <a:t>InSpec</a:t>
                      </a:r>
                      <a:r>
                        <a:rPr lang="en-US" sz="1400" b="0" dirty="0" smtClean="0"/>
                        <a:t> </a:t>
                      </a:r>
                    </a:p>
                    <a:p>
                      <a:r>
                        <a:rPr lang="en-US" sz="1400" b="0" dirty="0" smtClean="0"/>
                        <a:t>OWASP</a:t>
                      </a:r>
                      <a:r>
                        <a:rPr lang="en-US" sz="1400" b="0" baseline="0" dirty="0" smtClean="0"/>
                        <a:t> Dependency-Check</a:t>
                      </a:r>
                    </a:p>
                    <a:p>
                      <a:r>
                        <a:rPr lang="en-US" sz="1400" b="0" baseline="0" dirty="0" smtClean="0"/>
                        <a:t>Burp</a:t>
                      </a:r>
                    </a:p>
                    <a:p>
                      <a:r>
                        <a:rPr lang="en-US" sz="1400" b="0" dirty="0" smtClean="0"/>
                        <a:t>HBSS</a:t>
                      </a:r>
                    </a:p>
                    <a:p>
                      <a:r>
                        <a:rPr lang="en-US" sz="1400" b="0" dirty="0" smtClean="0"/>
                        <a:t>Anchore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/>
                        <a:t>Checkmarx</a:t>
                      </a:r>
                      <a:endParaRPr lang="en-US" sz="1400" b="0" dirty="0" smtClean="0"/>
                    </a:p>
                    <a:p>
                      <a:r>
                        <a:rPr lang="en-US" sz="1400" b="0" dirty="0" smtClean="0"/>
                        <a:t>SD</a:t>
                      </a:r>
                      <a:r>
                        <a:rPr lang="en-US" sz="1400" b="0" baseline="0" dirty="0" smtClean="0"/>
                        <a:t> Elements</a:t>
                      </a:r>
                    </a:p>
                    <a:p>
                      <a:r>
                        <a:rPr lang="en-US" sz="1400" b="0" baseline="0" dirty="0" smtClean="0"/>
                        <a:t>Clair</a:t>
                      </a:r>
                    </a:p>
                    <a:p>
                      <a:r>
                        <a:rPr lang="en-US" sz="1400" b="0" baseline="0" dirty="0" smtClean="0"/>
                        <a:t>Docker Bench Security</a:t>
                      </a:r>
                    </a:p>
                    <a:p>
                      <a:r>
                        <a:rPr lang="en-US" sz="1400" b="0" baseline="0" dirty="0" smtClean="0"/>
                        <a:t>Notary</a:t>
                      </a:r>
                    </a:p>
                    <a:p>
                      <a:r>
                        <a:rPr lang="en-US" sz="1400" b="0" baseline="0" dirty="0" err="1" smtClean="0"/>
                        <a:t>Sysdig</a:t>
                      </a:r>
                      <a:endParaRPr lang="en-US" sz="1400" b="0" baseline="0" dirty="0" smtClean="0"/>
                    </a:p>
                    <a:p>
                      <a:r>
                        <a:rPr lang="en-US" sz="1400" b="0" baseline="0" dirty="0" smtClean="0"/>
                        <a:t>Layered Insight</a:t>
                      </a:r>
                    </a:p>
                    <a:p>
                      <a:r>
                        <a:rPr lang="fr-FR" sz="1400" b="0" baseline="0" dirty="0" err="1" smtClean="0"/>
                        <a:t>BlackDuck</a:t>
                      </a:r>
                      <a:endParaRPr lang="en-US" sz="1400" b="0" baseline="0" dirty="0" smtClean="0"/>
                    </a:p>
                    <a:p>
                      <a:r>
                        <a:rPr lang="en-US" sz="1400" b="0" baseline="0" dirty="0" smtClean="0"/>
                        <a:t>Nexus IQ/Lifecycle/Firewall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1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50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 Product Stack </a:t>
            </a:r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361385"/>
              </p:ext>
            </p:extLst>
          </p:nvPr>
        </p:nvGraphicFramePr>
        <p:xfrm>
          <a:off x="311727" y="1428462"/>
          <a:ext cx="11651439" cy="4946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813">
                  <a:extLst>
                    <a:ext uri="{9D8B030D-6E8A-4147-A177-3AD203B41FA5}">
                      <a16:colId xmlns:a16="http://schemas.microsoft.com/office/drawing/2014/main" val="3176017268"/>
                    </a:ext>
                  </a:extLst>
                </a:gridCol>
                <a:gridCol w="3883813">
                  <a:extLst>
                    <a:ext uri="{9D8B030D-6E8A-4147-A177-3AD203B41FA5}">
                      <a16:colId xmlns:a16="http://schemas.microsoft.com/office/drawing/2014/main" val="3492624101"/>
                    </a:ext>
                  </a:extLst>
                </a:gridCol>
                <a:gridCol w="3883813">
                  <a:extLst>
                    <a:ext uri="{9D8B030D-6E8A-4147-A177-3AD203B41FA5}">
                      <a16:colId xmlns:a16="http://schemas.microsoft.com/office/drawing/2014/main" val="1693314103"/>
                    </a:ext>
                  </a:extLst>
                </a:gridCol>
              </a:tblGrid>
              <a:tr h="4946079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Monitoring</a:t>
                      </a:r>
                    </a:p>
                    <a:p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Sensu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EFK 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(Elasticsearch, </a:t>
                      </a:r>
                      <a:r>
                        <a:rPr lang="en-US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Fluentd</a:t>
                      </a: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Kibana)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Splunk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Nagios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Relic</a:t>
                      </a:r>
                    </a:p>
                    <a:p>
                      <a:r>
                        <a:rPr lang="fr-FR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Sentry</a:t>
                      </a:r>
                      <a:endParaRPr lang="fr-FR" sz="14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Promotheus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Grafana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Kiali</a:t>
                      </a:r>
                      <a:endParaRPr lang="fr-FR" sz="1400" b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Collaboration</a:t>
                      </a:r>
                    </a:p>
                    <a:p>
                      <a:r>
                        <a:rPr lang="en-US" sz="1400" b="0" dirty="0" err="1" smtClean="0"/>
                        <a:t>Rocket.Chat</a:t>
                      </a:r>
                      <a:endParaRPr lang="en-US" sz="1400" b="0" dirty="0" smtClean="0"/>
                    </a:p>
                    <a:p>
                      <a:r>
                        <a:rPr lang="fr-FR" sz="1400" b="0" dirty="0" err="1" smtClean="0"/>
                        <a:t>Matter.Most</a:t>
                      </a:r>
                      <a:endParaRPr lang="en-US" sz="1400" b="0" dirty="0"/>
                    </a:p>
                    <a:p>
                      <a:r>
                        <a:rPr lang="en-US" sz="1400" b="0" dirty="0" err="1" smtClean="0"/>
                        <a:t>PagerDuty</a:t>
                      </a:r>
                      <a:endParaRPr lang="en-US" sz="1400" b="0" dirty="0" smtClean="0"/>
                    </a:p>
                    <a:p>
                      <a:endParaRPr lang="en-US" sz="1400" b="0" dirty="0" smtClean="0"/>
                    </a:p>
                    <a:p>
                      <a:r>
                        <a:rPr lang="en-US" sz="1400" b="1" dirty="0" smtClean="0"/>
                        <a:t>Plan</a:t>
                      </a:r>
                      <a:endParaRPr lang="en-US" sz="1400" b="1" dirty="0"/>
                    </a:p>
                    <a:p>
                      <a:r>
                        <a:rPr lang="en-US" sz="1400" b="0" dirty="0" smtClean="0"/>
                        <a:t>Jira</a:t>
                      </a:r>
                    </a:p>
                    <a:p>
                      <a:r>
                        <a:rPr lang="en-US" sz="1400" b="0" dirty="0" smtClean="0"/>
                        <a:t>Confluence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Rally</a:t>
                      </a:r>
                    </a:p>
                    <a:p>
                      <a:r>
                        <a:rPr lang="en-US" sz="1400" b="0" dirty="0" err="1" smtClean="0"/>
                        <a:t>Redmine</a:t>
                      </a:r>
                      <a:endParaRPr lang="en-US" sz="1400" b="0" dirty="0" smtClean="0"/>
                    </a:p>
                    <a:p>
                      <a:r>
                        <a:rPr lang="en-US" sz="1400" b="0" dirty="0" smtClean="0"/>
                        <a:t>Pivotal Tracker</a:t>
                      </a:r>
                      <a:endParaRPr lang="en-US" sz="1400" b="0" dirty="0"/>
                    </a:p>
                    <a:p>
                      <a:endParaRPr lang="en-US" sz="1400" b="0" dirty="0" smtClean="0"/>
                    </a:p>
                    <a:p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Secrets</a:t>
                      </a:r>
                      <a:endParaRPr lang="en-U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 Secrets</a:t>
                      </a:r>
                    </a:p>
                    <a:p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Vault</a:t>
                      </a:r>
                    </a:p>
                    <a:p>
                      <a:r>
                        <a:rPr lang="en-US" sz="1400" b="0" dirty="0"/>
                        <a:t>Credentials (Jenkins</a:t>
                      </a:r>
                      <a:r>
                        <a:rPr lang="en-US" sz="1400" b="0" dirty="0" smtClean="0"/>
                        <a:t>)</a:t>
                      </a:r>
                    </a:p>
                    <a:p>
                      <a:r>
                        <a:rPr lang="en-US" sz="1400" b="0" dirty="0" err="1" smtClean="0"/>
                        <a:t>CryptoMove</a:t>
                      </a:r>
                      <a:endParaRPr lang="en-US" sz="1400" b="0" dirty="0" smtClean="0"/>
                    </a:p>
                    <a:p>
                      <a:endParaRPr lang="en-US" sz="1400" b="0" dirty="0" smtClean="0"/>
                    </a:p>
                    <a:p>
                      <a:r>
                        <a:rPr lang="en-US" sz="1400" b="1" dirty="0" smtClean="0"/>
                        <a:t>SSO</a:t>
                      </a:r>
                    </a:p>
                    <a:p>
                      <a:r>
                        <a:rPr lang="en-US" sz="1400" b="0" dirty="0" err="1" smtClean="0"/>
                        <a:t>Keycloak</a:t>
                      </a:r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Documentation</a:t>
                      </a:r>
                    </a:p>
                    <a:p>
                      <a:r>
                        <a:rPr lang="en-US" sz="1400" b="0" dirty="0"/>
                        <a:t>Javadoc</a:t>
                      </a:r>
                    </a:p>
                    <a:p>
                      <a:r>
                        <a:rPr lang="en-US" sz="1400" b="0" dirty="0" err="1"/>
                        <a:t>RDoc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Sphinx</a:t>
                      </a:r>
                    </a:p>
                    <a:p>
                      <a:r>
                        <a:rPr lang="en-US" sz="1400" b="0" dirty="0" err="1"/>
                        <a:t>Doxygen</a:t>
                      </a:r>
                      <a:endParaRPr lang="en-US" sz="1400" b="0" dirty="0"/>
                    </a:p>
                    <a:p>
                      <a:r>
                        <a:rPr lang="en-US" sz="1400" b="0" dirty="0"/>
                        <a:t>Cucumber</a:t>
                      </a:r>
                    </a:p>
                    <a:p>
                      <a:r>
                        <a:rPr lang="en-US" sz="1400" b="0" dirty="0" err="1"/>
                        <a:t>phpDocumentator</a:t>
                      </a:r>
                      <a:endParaRPr lang="en-US" sz="1400" b="0" dirty="0"/>
                    </a:p>
                    <a:p>
                      <a:r>
                        <a:rPr lang="en-US" sz="1400" b="0" dirty="0" err="1"/>
                        <a:t>Pydoc</a:t>
                      </a:r>
                      <a:endParaRPr lang="en-US" sz="1400" b="0" dirty="0"/>
                    </a:p>
                    <a:p>
                      <a:endParaRPr lang="fr-FR" sz="1400" b="0" dirty="0" smtClean="0"/>
                    </a:p>
                    <a:p>
                      <a:endParaRPr lang="en-US" sz="1400" b="0" dirty="0"/>
                    </a:p>
                    <a:p>
                      <a:r>
                        <a:rPr lang="en-US" sz="1400" b="1" dirty="0"/>
                        <a:t>Performance</a:t>
                      </a:r>
                    </a:p>
                    <a:p>
                      <a:r>
                        <a:rPr lang="en-US" sz="1400" b="0" dirty="0"/>
                        <a:t>Apache AB</a:t>
                      </a:r>
                    </a:p>
                    <a:p>
                      <a:r>
                        <a:rPr lang="en-US" sz="1400" b="0" dirty="0" err="1" smtClean="0"/>
                        <a:t>Jmeter</a:t>
                      </a:r>
                      <a:endParaRPr lang="en-US" sz="1400" b="0" dirty="0" smtClean="0"/>
                    </a:p>
                    <a:p>
                      <a:r>
                        <a:rPr lang="fr-FR" sz="14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LoadRunner</a:t>
                      </a:r>
                      <a:endParaRPr lang="en-US" sz="1400" b="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04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25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520148" y="1325563"/>
            <a:ext cx="11417852" cy="56017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 Department of Defense (DoD) is </a:t>
            </a:r>
            <a:r>
              <a:rPr lang="en-US" sz="2800" dirty="0" smtClean="0">
                <a:latin typeface="+mn-lt"/>
              </a:rPr>
              <a:t>still mostly using </a:t>
            </a:r>
            <a:r>
              <a:rPr lang="en-US" sz="2800" dirty="0" smtClean="0">
                <a:latin typeface="+mn-lt"/>
              </a:rPr>
              <a:t>Waterfall software methodologies with software delivery every 3 to 10 years, making it impossible to keep up with the pace of technology.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The DoD Authority to Operate (ATO) process to accredit </a:t>
            </a:r>
            <a:r>
              <a:rPr lang="en-US" sz="2800" smtClean="0">
                <a:latin typeface="+mn-lt"/>
              </a:rPr>
              <a:t>software </a:t>
            </a:r>
            <a:r>
              <a:rPr lang="en-US" sz="2800" smtClean="0">
                <a:latin typeface="+mn-lt"/>
              </a:rPr>
              <a:t>takes, </a:t>
            </a:r>
            <a:r>
              <a:rPr lang="en-US" sz="2800" smtClean="0">
                <a:latin typeface="+mn-lt"/>
              </a:rPr>
              <a:t>on </a:t>
            </a:r>
            <a:r>
              <a:rPr lang="en-US" sz="2800" smtClean="0">
                <a:latin typeface="+mn-lt"/>
              </a:rPr>
              <a:t>average, </a:t>
            </a:r>
            <a:r>
              <a:rPr lang="en-US" sz="2800" dirty="0" smtClean="0">
                <a:latin typeface="+mn-lt"/>
              </a:rPr>
              <a:t>8 months and is mostly manual with several testing and cybersecurity gates.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Most of the Defense Industrial Base (DIB) (the DoD contractors and developers) have not adopted an Agile and/or DevOps mindset.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Massive organization with large silos and large workforce.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Limited Talent pool, IT enterprise services, Cloud access </a:t>
            </a:r>
            <a:r>
              <a:rPr lang="en-US" sz="2800" dirty="0">
                <a:latin typeface="+mn-lt"/>
              </a:rPr>
              <a:t>and high speed </a:t>
            </a:r>
            <a:r>
              <a:rPr lang="en-US" sz="2800" dirty="0" smtClean="0">
                <a:latin typeface="+mn-lt"/>
              </a:rPr>
              <a:t>connectivity.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See A Problem?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415" y="1146862"/>
            <a:ext cx="9812867" cy="55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Rapidly Adapt to Challenges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6835"/>
            <a:ext cx="12192000" cy="71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as a Team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5309"/>
            <a:ext cx="12220545" cy="59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 Team!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76502"/>
            <a:ext cx="12192000" cy="74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Various Technologies!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6816"/>
            <a:ext cx="12192000" cy="57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Bring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With Us!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3782"/>
            <a:ext cx="12192000" cy="81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8043</TotalTime>
  <Words>1246</Words>
  <Application>Microsoft Office PowerPoint</Application>
  <PresentationFormat>Widescreen</PresentationFormat>
  <Paragraphs>415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CHAILLAN, NICOLAS M HQE USAF HAF SAF/AQ</cp:lastModifiedBy>
  <cp:revision>167</cp:revision>
  <dcterms:created xsi:type="dcterms:W3CDTF">2019-07-29T21:37:05Z</dcterms:created>
  <dcterms:modified xsi:type="dcterms:W3CDTF">2019-11-19T05:03:44Z</dcterms:modified>
</cp:coreProperties>
</file>